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 id="2147483680" r:id="rId3"/>
  </p:sldMasterIdLst>
  <p:notesMasterIdLst>
    <p:notesMasterId r:id="rId27"/>
  </p:notesMasterIdLst>
  <p:sldIdLst>
    <p:sldId id="256" r:id="rId4"/>
    <p:sldId id="288" r:id="rId5"/>
    <p:sldId id="342" r:id="rId6"/>
    <p:sldId id="290" r:id="rId7"/>
    <p:sldId id="260" r:id="rId8"/>
    <p:sldId id="269" r:id="rId9"/>
    <p:sldId id="347" r:id="rId10"/>
    <p:sldId id="268" r:id="rId11"/>
    <p:sldId id="315" r:id="rId12"/>
    <p:sldId id="340" r:id="rId13"/>
    <p:sldId id="271" r:id="rId14"/>
    <p:sldId id="272" r:id="rId15"/>
    <p:sldId id="307" r:id="rId16"/>
    <p:sldId id="313" r:id="rId17"/>
    <p:sldId id="335" r:id="rId18"/>
    <p:sldId id="297" r:id="rId19"/>
    <p:sldId id="275" r:id="rId20"/>
    <p:sldId id="310" r:id="rId21"/>
    <p:sldId id="343" r:id="rId22"/>
    <p:sldId id="314" r:id="rId23"/>
    <p:sldId id="341" r:id="rId24"/>
    <p:sldId id="346" r:id="rId25"/>
    <p:sldId id="261" r:id="rId26"/>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2" d="100"/>
          <a:sy n="72" d="100"/>
        </p:scale>
        <p:origin x="1690" y="58"/>
      </p:cViewPr>
      <p:guideLst>
        <p:guide orient="horz" pos="216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2CC07FA4-6770-4925-BFCA-2D523E0DC49F}" type="datetimeFigureOut">
              <a:rPr lang="en-US" smtClean="0"/>
              <a:pPr/>
              <a:t>7/30/2024</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DB9E5614-C326-4E20-B531-31CBCDA6FB5B}" type="slidenum">
              <a:rPr lang="en-US" smtClean="0"/>
              <a:pPr/>
              <a:t>‹#›</a:t>
            </a:fld>
            <a:endParaRPr lang="en-US"/>
          </a:p>
        </p:txBody>
      </p:sp>
    </p:spTree>
    <p:extLst>
      <p:ext uri="{BB962C8B-B14F-4D97-AF65-F5344CB8AC3E}">
        <p14:creationId xmlns:p14="http://schemas.microsoft.com/office/powerpoint/2010/main" val="457860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9E5614-C326-4E20-B531-31CBCDA6FB5B}" type="slidenum">
              <a:rPr lang="en-US" smtClean="0"/>
              <a:pPr/>
              <a:t>1</a:t>
            </a:fld>
            <a:endParaRPr lang="en-US"/>
          </a:p>
        </p:txBody>
      </p:sp>
    </p:spTree>
    <p:extLst>
      <p:ext uri="{BB962C8B-B14F-4D97-AF65-F5344CB8AC3E}">
        <p14:creationId xmlns:p14="http://schemas.microsoft.com/office/powerpoint/2010/main" val="186607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700"/>
          </a:p>
        </p:txBody>
      </p:sp>
      <p:sp>
        <p:nvSpPr>
          <p:cNvPr id="4" name="Slide Number Placeholder 3"/>
          <p:cNvSpPr>
            <a:spLocks noGrp="1"/>
          </p:cNvSpPr>
          <p:nvPr>
            <p:ph type="sldNum" sz="quarter" idx="10"/>
          </p:nvPr>
        </p:nvSpPr>
        <p:spPr/>
        <p:txBody>
          <a:bodyPr/>
          <a:lstStyle/>
          <a:p>
            <a:fld id="{DB9E5614-C326-4E20-B531-31CBCDA6FB5B}" type="slidenum">
              <a:rPr lang="en-US" smtClean="0"/>
              <a:pPr/>
              <a:t>11</a:t>
            </a:fld>
            <a:endParaRPr lang="en-US"/>
          </a:p>
        </p:txBody>
      </p:sp>
    </p:spTree>
    <p:extLst>
      <p:ext uri="{BB962C8B-B14F-4D97-AF65-F5344CB8AC3E}">
        <p14:creationId xmlns:p14="http://schemas.microsoft.com/office/powerpoint/2010/main" val="41798497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900"/>
              <a:t>This is the summary report.</a:t>
            </a:r>
          </a:p>
          <a:p>
            <a:r>
              <a:rPr lang="en-US" sz="1900"/>
              <a:t>If you search, the number of records under that CAGE or DUNS will appear.  Depending on the way you set-up your system, usually 20 records will appear on each screen.  </a:t>
            </a:r>
          </a:p>
          <a:p>
            <a:endParaRPr lang="en-US"/>
          </a:p>
        </p:txBody>
      </p:sp>
      <p:sp>
        <p:nvSpPr>
          <p:cNvPr id="4" name="Slide Number Placeholder 3"/>
          <p:cNvSpPr>
            <a:spLocks noGrp="1"/>
          </p:cNvSpPr>
          <p:nvPr>
            <p:ph type="sldNum" sz="quarter" idx="10"/>
          </p:nvPr>
        </p:nvSpPr>
        <p:spPr/>
        <p:txBody>
          <a:bodyPr/>
          <a:lstStyle/>
          <a:p>
            <a:fld id="{DB9E5614-C326-4E20-B531-31CBCDA6FB5B}" type="slidenum">
              <a:rPr lang="en-US" smtClean="0"/>
              <a:pPr/>
              <a:t>12</a:t>
            </a:fld>
            <a:endParaRPr lang="en-US"/>
          </a:p>
        </p:txBody>
      </p:sp>
    </p:spTree>
    <p:extLst>
      <p:ext uri="{BB962C8B-B14F-4D97-AF65-F5344CB8AC3E}">
        <p14:creationId xmlns:p14="http://schemas.microsoft.com/office/powerpoint/2010/main" val="13083804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9E5614-C326-4E20-B531-31CBCDA6FB5B}" type="slidenum">
              <a:rPr lang="en-US" smtClean="0"/>
              <a:pPr/>
              <a:t>13</a:t>
            </a:fld>
            <a:endParaRPr lang="en-US"/>
          </a:p>
        </p:txBody>
      </p:sp>
    </p:spTree>
    <p:extLst>
      <p:ext uri="{BB962C8B-B14F-4D97-AF65-F5344CB8AC3E}">
        <p14:creationId xmlns:p14="http://schemas.microsoft.com/office/powerpoint/2010/main" val="536836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900"/>
              <a:t>This is the detail report, when you click on DETAILS on the right side.</a:t>
            </a:r>
          </a:p>
          <a:p>
            <a:endParaRPr lang="en-US"/>
          </a:p>
        </p:txBody>
      </p:sp>
      <p:sp>
        <p:nvSpPr>
          <p:cNvPr id="4" name="Slide Number Placeholder 3"/>
          <p:cNvSpPr>
            <a:spLocks noGrp="1"/>
          </p:cNvSpPr>
          <p:nvPr>
            <p:ph type="sldNum" sz="quarter" idx="10"/>
          </p:nvPr>
        </p:nvSpPr>
        <p:spPr/>
        <p:txBody>
          <a:bodyPr/>
          <a:lstStyle/>
          <a:p>
            <a:fld id="{DB9E5614-C326-4E20-B531-31CBCDA6FB5B}" type="slidenum">
              <a:rPr lang="en-US" smtClean="0"/>
              <a:pPr/>
              <a:t>14</a:t>
            </a:fld>
            <a:endParaRPr lang="en-US"/>
          </a:p>
        </p:txBody>
      </p:sp>
    </p:spTree>
    <p:extLst>
      <p:ext uri="{BB962C8B-B14F-4D97-AF65-F5344CB8AC3E}">
        <p14:creationId xmlns:p14="http://schemas.microsoft.com/office/powerpoint/2010/main" val="13083804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a:t>Columbus, Cleveland &amp; Indianapolis now use AskDFAS for email inquiries.  This link should still work for Rome Inquiries</a:t>
            </a:r>
            <a:endParaRPr lang="en-US"/>
          </a:p>
        </p:txBody>
      </p:sp>
      <p:sp>
        <p:nvSpPr>
          <p:cNvPr id="4" name="Slide Number Placeholder 3"/>
          <p:cNvSpPr>
            <a:spLocks noGrp="1"/>
          </p:cNvSpPr>
          <p:nvPr>
            <p:ph type="sldNum" sz="quarter" idx="10"/>
          </p:nvPr>
        </p:nvSpPr>
        <p:spPr/>
        <p:txBody>
          <a:bodyPr/>
          <a:lstStyle/>
          <a:p>
            <a:fld id="{DB9E5614-C326-4E20-B531-31CBCDA6FB5B}" type="slidenum">
              <a:rPr lang="en-US" smtClean="0"/>
              <a:pPr/>
              <a:t>16</a:t>
            </a:fld>
            <a:endParaRPr lang="en-US"/>
          </a:p>
        </p:txBody>
      </p:sp>
    </p:spTree>
    <p:extLst>
      <p:ext uri="{BB962C8B-B14F-4D97-AF65-F5344CB8AC3E}">
        <p14:creationId xmlns:p14="http://schemas.microsoft.com/office/powerpoint/2010/main" val="13083804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a:t>Many factors can influence the performance of the download, server side resource allocation, client side security settings and network latency are the primary candidates. </a:t>
            </a:r>
          </a:p>
          <a:p>
            <a:endParaRPr lang="en-US" sz="1300"/>
          </a:p>
          <a:p>
            <a:pPr defTabSz="966612">
              <a:defRPr/>
            </a:pPr>
            <a:r>
              <a:rPr lang="en-US" sz="1300"/>
              <a:t>Please be patient as you download your files, especially if you are downloading large (3000 records or more) Excel spreadsheets. Excel spreadsheets are created “in memory” on the server and require no template files as opposed to the legacy myInvoice application. </a:t>
            </a:r>
          </a:p>
          <a:p>
            <a:endParaRPr lang="en-US"/>
          </a:p>
        </p:txBody>
      </p:sp>
      <p:sp>
        <p:nvSpPr>
          <p:cNvPr id="4" name="Slide Number Placeholder 3"/>
          <p:cNvSpPr>
            <a:spLocks noGrp="1"/>
          </p:cNvSpPr>
          <p:nvPr>
            <p:ph type="sldNum" sz="quarter" idx="10"/>
          </p:nvPr>
        </p:nvSpPr>
        <p:spPr/>
        <p:txBody>
          <a:bodyPr/>
          <a:lstStyle/>
          <a:p>
            <a:fld id="{DB9E5614-C326-4E20-B531-31CBCDA6FB5B}" type="slidenum">
              <a:rPr lang="en-US" smtClean="0"/>
              <a:pPr/>
              <a:t>17</a:t>
            </a:fld>
            <a:endParaRPr lang="en-US"/>
          </a:p>
        </p:txBody>
      </p:sp>
    </p:spTree>
    <p:extLst>
      <p:ext uri="{BB962C8B-B14F-4D97-AF65-F5344CB8AC3E}">
        <p14:creationId xmlns:p14="http://schemas.microsoft.com/office/powerpoint/2010/main" val="18288146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**EBS info</a:t>
            </a:r>
            <a:r>
              <a:rPr lang="en-US" baseline="0"/>
              <a:t> will store for 30 days with 2 exceptions:</a:t>
            </a:r>
          </a:p>
          <a:p>
            <a:pPr marL="241653" indent="-241653">
              <a:buAutoNum type="arabicPeriod"/>
            </a:pPr>
            <a:r>
              <a:rPr lang="en-US" sz="1300"/>
              <a:t>If it is a final payment on a line item and there are other line items open, the line item paid in full will only be provided to myInvoice for a couple of days </a:t>
            </a:r>
          </a:p>
          <a:p>
            <a:pPr marL="241653" indent="-241653">
              <a:buAutoNum type="arabicPeriod"/>
            </a:pPr>
            <a:r>
              <a:rPr lang="en-US" sz="1300"/>
              <a:t>If the contract is paid in full with the available funds for that particular day, it will only be provided to myInvoice for a couple of days</a:t>
            </a:r>
          </a:p>
          <a:p>
            <a:pPr marL="241653" indent="-241653">
              <a:buAutoNum type="arabicPeriod"/>
            </a:pPr>
            <a:endParaRPr lang="en-US"/>
          </a:p>
        </p:txBody>
      </p:sp>
      <p:sp>
        <p:nvSpPr>
          <p:cNvPr id="4" name="Slide Number Placeholder 3"/>
          <p:cNvSpPr>
            <a:spLocks noGrp="1"/>
          </p:cNvSpPr>
          <p:nvPr>
            <p:ph type="sldNum" sz="quarter" idx="10"/>
          </p:nvPr>
        </p:nvSpPr>
        <p:spPr/>
        <p:txBody>
          <a:bodyPr/>
          <a:lstStyle/>
          <a:p>
            <a:fld id="{DB9E5614-C326-4E20-B531-31CBCDA6FB5B}" type="slidenum">
              <a:rPr lang="en-US" smtClean="0"/>
              <a:pPr/>
              <a:t>20</a:t>
            </a:fld>
            <a:endParaRPr lang="en-US"/>
          </a:p>
        </p:txBody>
      </p:sp>
    </p:spTree>
    <p:extLst>
      <p:ext uri="{BB962C8B-B14F-4D97-AF65-F5344CB8AC3E}">
        <p14:creationId xmlns:p14="http://schemas.microsoft.com/office/powerpoint/2010/main" val="5588526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9E5614-C326-4E20-B531-31CBCDA6FB5B}" type="slidenum">
              <a:rPr lang="en-US" smtClean="0"/>
              <a:pPr/>
              <a:t>21</a:t>
            </a:fld>
            <a:endParaRPr lang="en-US"/>
          </a:p>
        </p:txBody>
      </p:sp>
    </p:spTree>
    <p:extLst>
      <p:ext uri="{BB962C8B-B14F-4D97-AF65-F5344CB8AC3E}">
        <p14:creationId xmlns:p14="http://schemas.microsoft.com/office/powerpoint/2010/main" val="26158956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9E5614-C326-4E20-B531-31CBCDA6FB5B}" type="slidenum">
              <a:rPr lang="en-US" smtClean="0"/>
              <a:pPr/>
              <a:t>22</a:t>
            </a:fld>
            <a:endParaRPr lang="en-US"/>
          </a:p>
        </p:txBody>
      </p:sp>
    </p:spTree>
    <p:extLst>
      <p:ext uri="{BB962C8B-B14F-4D97-AF65-F5344CB8AC3E}">
        <p14:creationId xmlns:p14="http://schemas.microsoft.com/office/powerpoint/2010/main" val="2615895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Char char="-"/>
            </a:pPr>
            <a:endParaRPr lang="en-US" sz="1100">
              <a:latin typeface="+mj-lt"/>
              <a:cs typeface="Arial" pitchFamily="34" charset="0"/>
            </a:endParaRPr>
          </a:p>
        </p:txBody>
      </p:sp>
      <p:sp>
        <p:nvSpPr>
          <p:cNvPr id="4" name="Slide Number Placeholder 3"/>
          <p:cNvSpPr>
            <a:spLocks noGrp="1"/>
          </p:cNvSpPr>
          <p:nvPr>
            <p:ph type="sldNum" sz="quarter" idx="10"/>
          </p:nvPr>
        </p:nvSpPr>
        <p:spPr/>
        <p:txBody>
          <a:bodyPr/>
          <a:lstStyle/>
          <a:p>
            <a:fld id="{DB9E5614-C326-4E20-B531-31CBCDA6FB5B}" type="slidenum">
              <a:rPr lang="en-US" smtClean="0"/>
              <a:pPr/>
              <a:t>2</a:t>
            </a:fld>
            <a:endParaRPr lang="en-US"/>
          </a:p>
        </p:txBody>
      </p:sp>
    </p:spTree>
    <p:extLst>
      <p:ext uri="{BB962C8B-B14F-4D97-AF65-F5344CB8AC3E}">
        <p14:creationId xmlns:p14="http://schemas.microsoft.com/office/powerpoint/2010/main" val="26158956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endParaRPr lang="en-US" sz="1100">
              <a:latin typeface="+mj-lt"/>
              <a:cs typeface="Arial" pitchFamily="34" charset="0"/>
            </a:endParaRPr>
          </a:p>
        </p:txBody>
      </p:sp>
      <p:sp>
        <p:nvSpPr>
          <p:cNvPr id="4" name="Slide Number Placeholder 3"/>
          <p:cNvSpPr>
            <a:spLocks noGrp="1"/>
          </p:cNvSpPr>
          <p:nvPr>
            <p:ph type="sldNum" sz="quarter" idx="10"/>
          </p:nvPr>
        </p:nvSpPr>
        <p:spPr/>
        <p:txBody>
          <a:bodyPr/>
          <a:lstStyle/>
          <a:p>
            <a:fld id="{DB9E5614-C326-4E20-B531-31CBCDA6FB5B}" type="slidenum">
              <a:rPr lang="en-US" smtClean="0"/>
              <a:pPr/>
              <a:t>3</a:t>
            </a:fld>
            <a:endParaRPr lang="en-US"/>
          </a:p>
        </p:txBody>
      </p:sp>
    </p:spTree>
    <p:extLst>
      <p:ext uri="{BB962C8B-B14F-4D97-AF65-F5344CB8AC3E}">
        <p14:creationId xmlns:p14="http://schemas.microsoft.com/office/powerpoint/2010/main" val="2615895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700" b="1">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DB9E5614-C326-4E20-B531-31CBCDA6FB5B}" type="slidenum">
              <a:rPr lang="en-US" smtClean="0"/>
              <a:pPr/>
              <a:t>4</a:t>
            </a:fld>
            <a:endParaRPr lang="en-US"/>
          </a:p>
        </p:txBody>
      </p:sp>
    </p:spTree>
    <p:extLst>
      <p:ext uri="{BB962C8B-B14F-4D97-AF65-F5344CB8AC3E}">
        <p14:creationId xmlns:p14="http://schemas.microsoft.com/office/powerpoint/2010/main" val="4195232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700"/>
          </a:p>
        </p:txBody>
      </p:sp>
      <p:sp>
        <p:nvSpPr>
          <p:cNvPr id="4" name="Slide Number Placeholder 3"/>
          <p:cNvSpPr>
            <a:spLocks noGrp="1"/>
          </p:cNvSpPr>
          <p:nvPr>
            <p:ph type="sldNum" sz="quarter" idx="10"/>
          </p:nvPr>
        </p:nvSpPr>
        <p:spPr/>
        <p:txBody>
          <a:bodyPr/>
          <a:lstStyle/>
          <a:p>
            <a:fld id="{DB9E5614-C326-4E20-B531-31CBCDA6FB5B}" type="slidenum">
              <a:rPr lang="en-US" smtClean="0"/>
              <a:pPr/>
              <a:t>5</a:t>
            </a:fld>
            <a:endParaRPr lang="en-US"/>
          </a:p>
        </p:txBody>
      </p:sp>
    </p:spTree>
    <p:extLst>
      <p:ext uri="{BB962C8B-B14F-4D97-AF65-F5344CB8AC3E}">
        <p14:creationId xmlns:p14="http://schemas.microsoft.com/office/powerpoint/2010/main" val="42172103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700"/>
          </a:p>
        </p:txBody>
      </p:sp>
      <p:sp>
        <p:nvSpPr>
          <p:cNvPr id="4" name="Slide Number Placeholder 3"/>
          <p:cNvSpPr>
            <a:spLocks noGrp="1"/>
          </p:cNvSpPr>
          <p:nvPr>
            <p:ph type="sldNum" sz="quarter" idx="10"/>
          </p:nvPr>
        </p:nvSpPr>
        <p:spPr/>
        <p:txBody>
          <a:bodyPr/>
          <a:lstStyle/>
          <a:p>
            <a:fld id="{DB9E5614-C326-4E20-B531-31CBCDA6FB5B}" type="slidenum">
              <a:rPr lang="en-US" smtClean="0"/>
              <a:pPr/>
              <a:t>6</a:t>
            </a:fld>
            <a:endParaRPr lang="en-US"/>
          </a:p>
        </p:txBody>
      </p:sp>
    </p:spTree>
    <p:extLst>
      <p:ext uri="{BB962C8B-B14F-4D97-AF65-F5344CB8AC3E}">
        <p14:creationId xmlns:p14="http://schemas.microsoft.com/office/powerpoint/2010/main" val="8729893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700"/>
          </a:p>
        </p:txBody>
      </p:sp>
      <p:sp>
        <p:nvSpPr>
          <p:cNvPr id="4" name="Slide Number Placeholder 3"/>
          <p:cNvSpPr>
            <a:spLocks noGrp="1"/>
          </p:cNvSpPr>
          <p:nvPr>
            <p:ph type="sldNum" sz="quarter" idx="10"/>
          </p:nvPr>
        </p:nvSpPr>
        <p:spPr/>
        <p:txBody>
          <a:bodyPr/>
          <a:lstStyle/>
          <a:p>
            <a:fld id="{DB9E5614-C326-4E20-B531-31CBCDA6FB5B}" type="slidenum">
              <a:rPr lang="en-US" smtClean="0"/>
              <a:pPr/>
              <a:t>8</a:t>
            </a:fld>
            <a:endParaRPr lang="en-US"/>
          </a:p>
        </p:txBody>
      </p:sp>
    </p:spTree>
    <p:extLst>
      <p:ext uri="{BB962C8B-B14F-4D97-AF65-F5344CB8AC3E}">
        <p14:creationId xmlns:p14="http://schemas.microsoft.com/office/powerpoint/2010/main" val="24206961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700"/>
              <a:t>Click Reports</a:t>
            </a:r>
          </a:p>
        </p:txBody>
      </p:sp>
      <p:sp>
        <p:nvSpPr>
          <p:cNvPr id="4" name="Slide Number Placeholder 3"/>
          <p:cNvSpPr>
            <a:spLocks noGrp="1"/>
          </p:cNvSpPr>
          <p:nvPr>
            <p:ph type="sldNum" sz="quarter" idx="10"/>
          </p:nvPr>
        </p:nvSpPr>
        <p:spPr/>
        <p:txBody>
          <a:bodyPr/>
          <a:lstStyle/>
          <a:p>
            <a:fld id="{DB9E5614-C326-4E20-B531-31CBCDA6FB5B}" type="slidenum">
              <a:rPr lang="en-US" smtClean="0"/>
              <a:pPr/>
              <a:t>9</a:t>
            </a:fld>
            <a:endParaRPr lang="en-US"/>
          </a:p>
        </p:txBody>
      </p:sp>
    </p:spTree>
    <p:extLst>
      <p:ext uri="{BB962C8B-B14F-4D97-AF65-F5344CB8AC3E}">
        <p14:creationId xmlns:p14="http://schemas.microsoft.com/office/powerpoint/2010/main" val="14086183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700"/>
          </a:p>
        </p:txBody>
      </p:sp>
      <p:sp>
        <p:nvSpPr>
          <p:cNvPr id="4" name="Slide Number Placeholder 3"/>
          <p:cNvSpPr>
            <a:spLocks noGrp="1"/>
          </p:cNvSpPr>
          <p:nvPr>
            <p:ph type="sldNum" sz="quarter" idx="10"/>
          </p:nvPr>
        </p:nvSpPr>
        <p:spPr/>
        <p:txBody>
          <a:bodyPr/>
          <a:lstStyle/>
          <a:p>
            <a:fld id="{DB9E5614-C326-4E20-B531-31CBCDA6FB5B}" type="slidenum">
              <a:rPr lang="en-US" smtClean="0"/>
              <a:pPr/>
              <a:t>10</a:t>
            </a:fld>
            <a:endParaRPr lang="en-US"/>
          </a:p>
        </p:txBody>
      </p:sp>
    </p:spTree>
    <p:extLst>
      <p:ext uri="{BB962C8B-B14F-4D97-AF65-F5344CB8AC3E}">
        <p14:creationId xmlns:p14="http://schemas.microsoft.com/office/powerpoint/2010/main" val="14086183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Pentagon 8"/>
          <p:cNvSpPr/>
          <p:nvPr userDrawn="1"/>
        </p:nvSpPr>
        <p:spPr bwMode="auto">
          <a:xfrm>
            <a:off x="0" y="6572250"/>
            <a:ext cx="8715375" cy="161925"/>
          </a:xfrm>
          <a:prstGeom prst="homePlate">
            <a:avLst/>
          </a:prstGeom>
          <a:solidFill>
            <a:srgbClr val="282C69"/>
          </a:solidFill>
          <a:ln w="9525" cap="flat" cmpd="sng" algn="ctr">
            <a:noFill/>
            <a:prstDash val="solid"/>
            <a:miter lim="800000"/>
            <a:headEnd type="none" w="med" len="med"/>
            <a:tailEnd type="none" w="med" len="med"/>
          </a:ln>
          <a:effectLst/>
        </p:spPr>
        <p:txBody>
          <a:bodyPr wrap="none"/>
          <a:lstStyle/>
          <a:p>
            <a:pPr>
              <a:defRPr/>
            </a:pPr>
            <a:endParaRPr lang="en-US"/>
          </a:p>
        </p:txBody>
      </p:sp>
      <p:sp>
        <p:nvSpPr>
          <p:cNvPr id="2" name="Title 1"/>
          <p:cNvSpPr>
            <a:spLocks noGrp="1"/>
          </p:cNvSpPr>
          <p:nvPr>
            <p:ph type="ctrTitle" hasCustomPrompt="1"/>
          </p:nvPr>
        </p:nvSpPr>
        <p:spPr>
          <a:xfrm>
            <a:off x="935736" y="2514600"/>
            <a:ext cx="6172200" cy="914400"/>
          </a:xfrm>
          <a:prstGeom prst="rect">
            <a:avLst/>
          </a:prstGeom>
        </p:spPr>
        <p:txBody>
          <a:bodyPr>
            <a:noAutofit/>
          </a:bodyPr>
          <a:lstStyle>
            <a:lvl1pPr algn="l" rtl="0" eaLnBrk="1" fontAlgn="base" hangingPunct="1">
              <a:spcBef>
                <a:spcPct val="0"/>
              </a:spcBef>
              <a:spcAft>
                <a:spcPct val="0"/>
              </a:spcAft>
              <a:defRPr lang="en-US" sz="2800" b="1" baseline="0" dirty="0">
                <a:solidFill>
                  <a:srgbClr val="293685"/>
                </a:solidFill>
                <a:latin typeface="Arial" pitchFamily="34" charset="0"/>
                <a:ea typeface="+mj-ea"/>
                <a:cs typeface="Arial" pitchFamily="34" charset="0"/>
              </a:defRPr>
            </a:lvl1pPr>
          </a:lstStyle>
          <a:p>
            <a:r>
              <a:rPr lang="en-US"/>
              <a:t>Click to edit Master title style</a:t>
            </a:r>
            <a:br>
              <a:rPr lang="en-US"/>
            </a:br>
            <a:endParaRPr lang="en-US"/>
          </a:p>
        </p:txBody>
      </p:sp>
      <p:sp>
        <p:nvSpPr>
          <p:cNvPr id="3" name="Subtitle 2"/>
          <p:cNvSpPr>
            <a:spLocks noGrp="1"/>
          </p:cNvSpPr>
          <p:nvPr>
            <p:ph type="subTitle" idx="1"/>
          </p:nvPr>
        </p:nvSpPr>
        <p:spPr>
          <a:xfrm>
            <a:off x="1600200" y="4343400"/>
            <a:ext cx="5562600" cy="1066800"/>
          </a:xfrm>
          <a:prstGeom prst="rect">
            <a:avLst/>
          </a:prstGeom>
        </p:spPr>
        <p:txBody>
          <a:bodyPr>
            <a:normAutofit/>
          </a:bodyPr>
          <a:lstStyle>
            <a:lvl1pPr marL="0" indent="0" algn="ctr" rtl="0" eaLnBrk="0" fontAlgn="base" hangingPunct="0">
              <a:spcBef>
                <a:spcPts val="0"/>
              </a:spcBef>
              <a:spcAft>
                <a:spcPct val="0"/>
              </a:spcAft>
              <a:buClr>
                <a:srgbClr val="282C69"/>
              </a:buClr>
              <a:buFont typeface="Wingdings 2" pitchFamily="18" charset="2"/>
              <a:buNone/>
              <a:defRPr lang="en-US" sz="1800" b="0" dirty="0">
                <a:solidFill>
                  <a:schemeClr val="tx1"/>
                </a:solidFill>
                <a:latin typeface="Arial"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a:xfrm>
            <a:off x="3124200" y="6562344"/>
            <a:ext cx="2895600" cy="168275"/>
          </a:xfrm>
        </p:spPr>
        <p:txBody>
          <a:bodyPr/>
          <a:lstStyle>
            <a:lvl1pPr algn="ctr" rtl="0" eaLnBrk="1" fontAlgn="base" hangingPunct="1">
              <a:spcBef>
                <a:spcPct val="0"/>
              </a:spcBef>
              <a:spcAft>
                <a:spcPct val="0"/>
              </a:spcAft>
              <a:defRPr lang="en-US" sz="1050" b="1" kern="1200" dirty="0">
                <a:solidFill>
                  <a:schemeClr val="bg1"/>
                </a:solidFill>
                <a:latin typeface="Arial" charset="0"/>
                <a:ea typeface="+mn-ea"/>
                <a:cs typeface="+mn-cs"/>
              </a:defRPr>
            </a:lvl1pPr>
          </a:lstStyle>
          <a:p>
            <a:pPr>
              <a:defRPr/>
            </a:pPr>
            <a:r>
              <a:rPr lang="en-US"/>
              <a:t>Integrity - Service - Innovation</a:t>
            </a:r>
          </a:p>
        </p:txBody>
      </p:sp>
      <p:pic>
        <p:nvPicPr>
          <p:cNvPr id="10" name="Picture 14" descr="star.png"/>
          <p:cNvPicPr>
            <a:picLocks noChangeAspect="1"/>
          </p:cNvPicPr>
          <p:nvPr userDrawn="1"/>
        </p:nvPicPr>
        <p:blipFill>
          <a:blip r:embed="rId2" cstate="print"/>
          <a:srcRect/>
          <a:stretch>
            <a:fillRect/>
          </a:stretch>
        </p:blipFill>
        <p:spPr bwMode="auto">
          <a:xfrm>
            <a:off x="8710613" y="6492875"/>
            <a:ext cx="276225" cy="254000"/>
          </a:xfrm>
          <a:prstGeom prst="rect">
            <a:avLst/>
          </a:prstGeom>
          <a:noFill/>
          <a:ln w="9525">
            <a:noFill/>
            <a:miter lim="800000"/>
            <a:headEnd/>
            <a:tailEnd/>
          </a:ln>
        </p:spPr>
      </p:pic>
      <p:sp>
        <p:nvSpPr>
          <p:cNvPr id="11" name="Rectangle 8"/>
          <p:cNvSpPr txBox="1">
            <a:spLocks noChangeArrowheads="1"/>
          </p:cNvSpPr>
          <p:nvPr userDrawn="1"/>
        </p:nvSpPr>
        <p:spPr>
          <a:xfrm>
            <a:off x="2971800" y="5791200"/>
            <a:ext cx="2895600" cy="271463"/>
          </a:xfrm>
          <a:prstGeom prst="rect">
            <a:avLst/>
          </a:prstGeom>
        </p:spPr>
        <p:txBody>
          <a:bodyPr vert="horz" lIns="91440" tIns="45720" rIns="91440" bIns="45720" rtlCol="0" anchor="ctr"/>
          <a:lstStyle>
            <a:lvl1pPr algn="ctr" rtl="0" eaLnBrk="1" fontAlgn="base" hangingPunct="1">
              <a:spcBef>
                <a:spcPct val="0"/>
              </a:spcBef>
              <a:spcAft>
                <a:spcPct val="0"/>
              </a:spcAft>
              <a:defRPr lang="en-US" sz="1050" b="1" kern="1200">
                <a:solidFill>
                  <a:schemeClr val="bg1"/>
                </a:solidFill>
                <a:latin typeface="Arial" charset="0"/>
                <a:ea typeface="+mn-ea"/>
                <a:cs typeface="+mn-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50" b="1" i="0" u="none" strike="noStrike" kern="1200" cap="none" spc="0" normalizeH="0" baseline="0" noProof="0">
                <a:ln>
                  <a:noFill/>
                </a:ln>
                <a:solidFill>
                  <a:schemeClr val="bg1"/>
                </a:solidFill>
                <a:effectLst/>
                <a:uLnTx/>
                <a:uFillTx/>
                <a:latin typeface="Arial" charset="0"/>
                <a:ea typeface="+mn-ea"/>
                <a:cs typeface="+mn-cs"/>
              </a:rPr>
              <a:t>Integrity - Service - Innovation</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Content Placeholder 2"/>
          <p:cNvSpPr>
            <a:spLocks noGrp="1"/>
          </p:cNvSpPr>
          <p:nvPr>
            <p:ph idx="1"/>
          </p:nvPr>
        </p:nvSpPr>
        <p:spPr/>
        <p:txBody>
          <a:bodyPr/>
          <a:lstStyle>
            <a:lvl1pPr>
              <a:buFont typeface="Wingdings 2" pitchFamily="18" charset="2"/>
              <a:buChar char="»"/>
              <a:defRPr/>
            </a:lvl1pPr>
            <a:lvl2pPr>
              <a:buClr>
                <a:srgbClr val="293685"/>
              </a:buClr>
              <a:buFont typeface="Wingdings" pitchFamily="2" charset="2"/>
              <a:buChar char="ü"/>
              <a:defRPr b="0"/>
            </a:lvl2pPr>
            <a:lvl3pPr marL="1033463" indent="-228600">
              <a:buClr>
                <a:srgbClr val="293685"/>
              </a:buClr>
              <a:defRPr/>
            </a:lvl3pPr>
            <a:lvl4pPr marL="1371600" indent="-228600">
              <a:buClr>
                <a:srgbClr val="293685"/>
              </a:buClr>
              <a:defRPr/>
            </a:lvl4pPr>
            <a:lvl5pPr marL="1719263" indent="-228600">
              <a:buClr>
                <a:srgbClr val="293685"/>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E19B86-9834-4D3E-80C2-4D1D37A351F9}" type="datetime1">
              <a:rPr lang="en-US" smtClean="0"/>
              <a:pPr/>
              <a:t>7/30/2024</a:t>
            </a:fld>
            <a:endParaRPr lang="en-US"/>
          </a:p>
        </p:txBody>
      </p:sp>
      <p:sp>
        <p:nvSpPr>
          <p:cNvPr id="5" name="Footer Placeholder 4"/>
          <p:cNvSpPr>
            <a:spLocks noGrp="1"/>
          </p:cNvSpPr>
          <p:nvPr>
            <p:ph type="ftr" sz="quarter" idx="11"/>
          </p:nvPr>
        </p:nvSpPr>
        <p:spPr/>
        <p:txBody>
          <a:bodyPr/>
          <a:lstStyle/>
          <a:p>
            <a:r>
              <a:rPr lang="en-US"/>
              <a:t>Integrity - Service - Innovation</a:t>
            </a:r>
          </a:p>
        </p:txBody>
      </p:sp>
      <p:sp>
        <p:nvSpPr>
          <p:cNvPr id="6" name="Slide Number Placeholder 5"/>
          <p:cNvSpPr>
            <a:spLocks noGrp="1"/>
          </p:cNvSpPr>
          <p:nvPr>
            <p:ph type="sldNum" sz="quarter" idx="12"/>
          </p:nvPr>
        </p:nvSpPr>
        <p:spPr/>
        <p:txBody>
          <a:bodyPr/>
          <a:lstStyle/>
          <a:p>
            <a:fld id="{2C4898AF-1F4D-4737-8FEA-706E03585D5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itle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Content Placeholder 2"/>
          <p:cNvSpPr>
            <a:spLocks noGrp="1"/>
          </p:cNvSpPr>
          <p:nvPr>
            <p:ph sz="half" idx="1"/>
          </p:nvPr>
        </p:nvSpPr>
        <p:spPr>
          <a:xfrm>
            <a:off x="304800" y="1066800"/>
            <a:ext cx="4191000" cy="5059363"/>
          </a:xfrm>
        </p:spPr>
        <p:txBody>
          <a:bodyPr/>
          <a:lstStyle>
            <a:lvl1pPr>
              <a:buFont typeface="Wingdings 2" pitchFamily="18" charset="2"/>
              <a:buChar char="»"/>
              <a:defRPr sz="2400"/>
            </a:lvl1pPr>
            <a:lvl2pPr>
              <a:buClr>
                <a:srgbClr val="293685"/>
              </a:buClr>
              <a:buFont typeface="Wingdings" pitchFamily="2" charset="2"/>
              <a:buChar char="ü"/>
              <a:defRPr sz="2000"/>
            </a:lvl2pPr>
            <a:lvl3pPr marL="1033463" indent="-228600">
              <a:buClr>
                <a:srgbClr val="293685"/>
              </a:buClr>
              <a:defRPr sz="1800"/>
            </a:lvl3pPr>
            <a:lvl4pPr marL="1371600" indent="-228600">
              <a:buClr>
                <a:srgbClr val="293685"/>
              </a:buClr>
              <a:defRPr sz="1600"/>
            </a:lvl4pPr>
            <a:lvl5pPr marL="1719263" indent="-228600">
              <a:buClr>
                <a:srgbClr val="293685"/>
              </a:buCl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066800"/>
            <a:ext cx="4191000" cy="5059363"/>
          </a:xfrm>
        </p:spPr>
        <p:txBody>
          <a:bodyPr/>
          <a:lstStyle>
            <a:lvl1pPr>
              <a:buClr>
                <a:srgbClr val="293685"/>
              </a:buClr>
              <a:buFont typeface="Wingdings 2" pitchFamily="18" charset="2"/>
              <a:buChar char="»"/>
              <a:defRPr sz="2400"/>
            </a:lvl1pPr>
            <a:lvl2pPr>
              <a:buClr>
                <a:srgbClr val="293685"/>
              </a:buClr>
              <a:buFont typeface="Wingdings" pitchFamily="2" charset="2"/>
              <a:buChar char="ü"/>
              <a:defRPr sz="2000"/>
            </a:lvl2pPr>
            <a:lvl3pPr marL="1033463" indent="-228600">
              <a:buClr>
                <a:srgbClr val="293685"/>
              </a:buClr>
              <a:defRPr sz="1800"/>
            </a:lvl3pPr>
            <a:lvl4pPr marL="1371600" indent="-228600">
              <a:buClr>
                <a:srgbClr val="293685"/>
              </a:buClr>
              <a:buFont typeface="Arial" pitchFamily="34" charset="0"/>
              <a:buChar char="•"/>
              <a:defRPr sz="1600"/>
            </a:lvl4pPr>
            <a:lvl5pPr marL="1719263" indent="-228600">
              <a:buClr>
                <a:srgbClr val="293685"/>
              </a:buCl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282ED63-F903-49E3-90B1-C22521C242F8}" type="datetime1">
              <a:rPr lang="en-US" smtClean="0"/>
              <a:pPr/>
              <a:t>7/30/2024</a:t>
            </a:fld>
            <a:endParaRPr lang="en-US"/>
          </a:p>
        </p:txBody>
      </p:sp>
      <p:sp>
        <p:nvSpPr>
          <p:cNvPr id="6" name="Footer Placeholder 5"/>
          <p:cNvSpPr>
            <a:spLocks noGrp="1"/>
          </p:cNvSpPr>
          <p:nvPr>
            <p:ph type="ftr" sz="quarter" idx="11"/>
          </p:nvPr>
        </p:nvSpPr>
        <p:spPr/>
        <p:txBody>
          <a:bodyPr/>
          <a:lstStyle/>
          <a:p>
            <a:r>
              <a:rPr lang="en-US"/>
              <a:t>Integrity - Service - Innovation</a:t>
            </a:r>
          </a:p>
        </p:txBody>
      </p:sp>
      <p:sp>
        <p:nvSpPr>
          <p:cNvPr id="7" name="Slide Number Placeholder 6"/>
          <p:cNvSpPr>
            <a:spLocks noGrp="1"/>
          </p:cNvSpPr>
          <p:nvPr>
            <p:ph type="sldNum" sz="quarter" idx="12"/>
          </p:nvPr>
        </p:nvSpPr>
        <p:spPr/>
        <p:txBody>
          <a:bodyPr/>
          <a:lstStyle/>
          <a:p>
            <a:fld id="{ADB0A4B7-05AF-4F5F-8812-770AA6AFFD2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No Conten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248820B-48F6-4C76-8E30-203C32B91387}" type="datetime1">
              <a:rPr lang="en-US" smtClean="0"/>
              <a:pPr/>
              <a:t>7/30/2024</a:t>
            </a:fld>
            <a:endParaRPr lang="en-US"/>
          </a:p>
        </p:txBody>
      </p:sp>
      <p:sp>
        <p:nvSpPr>
          <p:cNvPr id="4" name="Footer Placeholder 3"/>
          <p:cNvSpPr>
            <a:spLocks noGrp="1"/>
          </p:cNvSpPr>
          <p:nvPr>
            <p:ph type="ftr" sz="quarter" idx="11"/>
          </p:nvPr>
        </p:nvSpPr>
        <p:spPr/>
        <p:txBody>
          <a:bodyPr/>
          <a:lstStyle/>
          <a:p>
            <a:r>
              <a:rPr lang="en-US"/>
              <a:t>Integrity - Service - Innovation</a:t>
            </a:r>
          </a:p>
        </p:txBody>
      </p:sp>
      <p:sp>
        <p:nvSpPr>
          <p:cNvPr id="5" name="Slide Number Placeholder 4"/>
          <p:cNvSpPr>
            <a:spLocks noGrp="1"/>
          </p:cNvSpPr>
          <p:nvPr>
            <p:ph type="sldNum" sz="quarter" idx="12"/>
          </p:nvPr>
        </p:nvSpPr>
        <p:spPr/>
        <p:txBody>
          <a:bodyPr/>
          <a:lstStyle/>
          <a:p>
            <a:fld id="{AEDED5F5-54A3-4749-8E90-F5AFC8F8F0DA}" type="slidenum">
              <a:rPr lang="en-US" smtClean="0"/>
              <a:pPr/>
              <a:t>‹#›</a:t>
            </a:fld>
            <a:endParaRPr lang="en-US"/>
          </a:p>
        </p:txBody>
      </p:sp>
      <p:sp>
        <p:nvSpPr>
          <p:cNvPr id="6" name="Title 1"/>
          <p:cNvSpPr>
            <a:spLocks noGrp="1"/>
          </p:cNvSpPr>
          <p:nvPr>
            <p:ph type="title"/>
          </p:nvPr>
        </p:nvSpPr>
        <p:spPr>
          <a:xfrm>
            <a:off x="304800" y="152400"/>
            <a:ext cx="8534400" cy="381000"/>
          </a:xfrm>
        </p:spPr>
        <p:txBody>
          <a:bodyPr/>
          <a:lstStyle>
            <a:lvl1pPr algn="l">
              <a:defRPr/>
            </a:lvl1pPr>
          </a:lstStyle>
          <a:p>
            <a:r>
              <a:rPr lang="en-US"/>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6F31D9-48F8-4F97-AA6A-05F8EF56C337}" type="datetimeFigureOut">
              <a:rPr lang="en-US" smtClean="0"/>
              <a:t>7/30/2024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91D277-4F76-47DE-867B-D98253F53EC4}" type="slidenum">
              <a:rPr lang="en-US" smtClean="0"/>
              <a:t>‹#›</a:t>
            </a:fld>
            <a:endParaRPr lang="en-US"/>
          </a:p>
        </p:txBody>
      </p:sp>
    </p:spTree>
    <p:extLst>
      <p:ext uri="{BB962C8B-B14F-4D97-AF65-F5344CB8AC3E}">
        <p14:creationId xmlns:p14="http://schemas.microsoft.com/office/powerpoint/2010/main" val="4060547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Questions ">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Integrity - Service - Innovation</a:t>
            </a:r>
          </a:p>
        </p:txBody>
      </p:sp>
      <p:sp>
        <p:nvSpPr>
          <p:cNvPr id="5" name="TextBox 4"/>
          <p:cNvSpPr txBox="1"/>
          <p:nvPr userDrawn="1"/>
        </p:nvSpPr>
        <p:spPr>
          <a:xfrm>
            <a:off x="304800" y="134112"/>
            <a:ext cx="2209800" cy="461665"/>
          </a:xfrm>
          <a:prstGeom prst="rect">
            <a:avLst/>
          </a:prstGeom>
          <a:noFill/>
        </p:spPr>
        <p:txBody>
          <a:bodyPr wrap="square" rtlCol="0">
            <a:spAutoFit/>
          </a:bodyPr>
          <a:lstStyle/>
          <a:p>
            <a:r>
              <a:rPr kumimoji="0" lang="en-US" sz="2400" b="1" i="0" u="none" strike="noStrike" kern="1200" cap="none" spc="0" normalizeH="0" baseline="0" noProof="0">
                <a:ln>
                  <a:noFill/>
                </a:ln>
                <a:solidFill>
                  <a:srgbClr val="293685"/>
                </a:solidFill>
                <a:effectLst/>
                <a:uLnTx/>
                <a:uFillTx/>
                <a:latin typeface="Arial" pitchFamily="34" charset="0"/>
                <a:ea typeface="+mj-ea"/>
                <a:cs typeface="Arial" pitchFamily="34" charset="0"/>
              </a:rPr>
              <a:t>Questions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Integrity - Service - Innovation</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2.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image" Target="../media/image4.jpe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logo image for &quot;Proudly Serving America's Heroes&quot;"/>
          <p:cNvPicPr>
            <a:picLocks noChangeAspect="1"/>
          </p:cNvPicPr>
          <p:nvPr/>
        </p:nvPicPr>
        <p:blipFill>
          <a:blip r:embed="rId3" cstate="print"/>
          <a:stretch>
            <a:fillRect/>
          </a:stretch>
        </p:blipFill>
        <p:spPr>
          <a:xfrm rot="21047877">
            <a:off x="7089003" y="5457826"/>
            <a:ext cx="1857483" cy="1059560"/>
          </a:xfrm>
          <a:prstGeom prst="rect">
            <a:avLst/>
          </a:prstGeom>
        </p:spPr>
      </p:pic>
      <p:sp>
        <p:nvSpPr>
          <p:cNvPr id="8" name="Pentagon 7"/>
          <p:cNvSpPr/>
          <p:nvPr/>
        </p:nvSpPr>
        <p:spPr bwMode="auto">
          <a:xfrm>
            <a:off x="0" y="6572250"/>
            <a:ext cx="8715375" cy="161925"/>
          </a:xfrm>
          <a:prstGeom prst="homePlate">
            <a:avLst/>
          </a:prstGeom>
          <a:solidFill>
            <a:srgbClr val="282C69"/>
          </a:solidFill>
          <a:ln w="9525" cap="flat" cmpd="sng" algn="ctr">
            <a:noFill/>
            <a:prstDash val="solid"/>
            <a:miter lim="800000"/>
            <a:headEnd type="none" w="med" len="med"/>
            <a:tailEnd type="none" w="med" len="med"/>
          </a:ln>
          <a:effectLst/>
        </p:spPr>
        <p:txBody>
          <a:bodyPr wrap="none"/>
          <a:lstStyle/>
          <a:p>
            <a:pPr>
              <a:defRPr/>
            </a:pPr>
            <a:endParaRPr lang="en-US"/>
          </a:p>
        </p:txBody>
      </p:sp>
      <p:sp>
        <p:nvSpPr>
          <p:cNvPr id="4" name="Date Placeholder 3"/>
          <p:cNvSpPr>
            <a:spLocks noGrp="1"/>
          </p:cNvSpPr>
          <p:nvPr>
            <p:ph type="dt" sz="half" idx="2"/>
          </p:nvPr>
        </p:nvSpPr>
        <p:spPr>
          <a:xfrm>
            <a:off x="457200" y="6562344"/>
            <a:ext cx="2133600" cy="168275"/>
          </a:xfrm>
          <a:prstGeom prst="rect">
            <a:avLst/>
          </a:prstGeom>
        </p:spPr>
        <p:txBody>
          <a:bodyPr vert="horz" lIns="91440" tIns="45720" rIns="91440" bIns="45720" rtlCol="0" anchor="ctr"/>
          <a:lstStyle>
            <a:lvl1pPr algn="l">
              <a:defRPr sz="800">
                <a:solidFill>
                  <a:schemeClr val="bg1"/>
                </a:solidFill>
                <a:latin typeface="Arial" pitchFamily="34" charset="0"/>
                <a:cs typeface="Arial" pitchFamily="34" charset="0"/>
              </a:defRPr>
            </a:lvl1pPr>
          </a:lstStyle>
          <a:p>
            <a:fld id="{5FDCF6B4-D0DA-46AE-957F-F8C0A07006B2}" type="datetime1">
              <a:rPr lang="en-US" smtClean="0"/>
              <a:pPr/>
              <a:t>7/30/2024</a:t>
            </a:fld>
            <a:endParaRPr lang="en-US"/>
          </a:p>
        </p:txBody>
      </p:sp>
      <p:sp>
        <p:nvSpPr>
          <p:cNvPr id="5" name="Footer Placeholder 4"/>
          <p:cNvSpPr>
            <a:spLocks noGrp="1"/>
          </p:cNvSpPr>
          <p:nvPr>
            <p:ph type="ftr" sz="quarter" idx="3"/>
          </p:nvPr>
        </p:nvSpPr>
        <p:spPr>
          <a:xfrm>
            <a:off x="3124200" y="6562344"/>
            <a:ext cx="2895600" cy="168275"/>
          </a:xfrm>
          <a:prstGeom prst="rect">
            <a:avLst/>
          </a:prstGeom>
        </p:spPr>
        <p:txBody>
          <a:bodyPr vert="horz" lIns="91440" tIns="45720" rIns="91440" bIns="45720" rtlCol="0" anchor="ctr"/>
          <a:lstStyle>
            <a:lvl1pPr algn="ctr">
              <a:defRPr sz="1050" b="1">
                <a:solidFill>
                  <a:schemeClr val="bg1"/>
                </a:solidFill>
                <a:latin typeface="Arial" pitchFamily="34" charset="0"/>
                <a:cs typeface="Arial" pitchFamily="34" charset="0"/>
              </a:defRPr>
            </a:lvl1pPr>
          </a:lstStyle>
          <a:p>
            <a:r>
              <a:rPr lang="en-US"/>
              <a:t>Integrity - Service - Innovation</a:t>
            </a:r>
          </a:p>
        </p:txBody>
      </p:sp>
      <p:sp>
        <p:nvSpPr>
          <p:cNvPr id="6" name="Slide Number Placeholder 5"/>
          <p:cNvSpPr>
            <a:spLocks noGrp="1"/>
          </p:cNvSpPr>
          <p:nvPr>
            <p:ph type="sldNum" sz="quarter" idx="4"/>
          </p:nvPr>
        </p:nvSpPr>
        <p:spPr>
          <a:xfrm>
            <a:off x="6534912" y="6562344"/>
            <a:ext cx="2133600" cy="168275"/>
          </a:xfrm>
          <a:prstGeom prst="rect">
            <a:avLst/>
          </a:prstGeom>
        </p:spPr>
        <p:txBody>
          <a:bodyPr vert="horz" lIns="91440" tIns="45720" rIns="91440" bIns="45720" rtlCol="0" anchor="ctr"/>
          <a:lstStyle>
            <a:lvl1pPr algn="r">
              <a:defRPr sz="800">
                <a:solidFill>
                  <a:schemeClr val="bg1"/>
                </a:solidFill>
                <a:latin typeface="Arial" pitchFamily="34" charset="0"/>
                <a:cs typeface="Arial" pitchFamily="34" charset="0"/>
              </a:defRPr>
            </a:lvl1pPr>
          </a:lstStyle>
          <a:p>
            <a:fld id="{6C30C76A-07FC-4260-99EA-1CFB63604932}" type="slidenum">
              <a:rPr lang="en-US" smtClean="0"/>
              <a:pPr/>
              <a:t>‹#›</a:t>
            </a:fld>
            <a:endParaRPr lang="en-US"/>
          </a:p>
        </p:txBody>
      </p:sp>
      <p:pic>
        <p:nvPicPr>
          <p:cNvPr id="9" name="Picture 14" descr="star.png"/>
          <p:cNvPicPr>
            <a:picLocks noChangeAspect="1"/>
          </p:cNvPicPr>
          <p:nvPr/>
        </p:nvPicPr>
        <p:blipFill>
          <a:blip r:embed="rId4" cstate="print"/>
          <a:srcRect/>
          <a:stretch>
            <a:fillRect/>
          </a:stretch>
        </p:blipFill>
        <p:spPr bwMode="auto">
          <a:xfrm>
            <a:off x="8710613" y="6492875"/>
            <a:ext cx="276225" cy="254000"/>
          </a:xfrm>
          <a:prstGeom prst="rect">
            <a:avLst/>
          </a:prstGeom>
          <a:noFill/>
          <a:ln w="9525">
            <a:noFill/>
            <a:miter lim="800000"/>
            <a:headEnd/>
            <a:tailEnd/>
          </a:ln>
        </p:spPr>
      </p:pic>
      <p:pic>
        <p:nvPicPr>
          <p:cNvPr id="12" name="Picture 9" descr="DFAS Checkmark Logo"/>
          <p:cNvPicPr>
            <a:picLocks noChangeAspect="1" noChangeArrowheads="1"/>
          </p:cNvPicPr>
          <p:nvPr/>
        </p:nvPicPr>
        <p:blipFill>
          <a:blip r:embed="rId5" cstate="print"/>
          <a:srcRect/>
          <a:stretch>
            <a:fillRect/>
          </a:stretch>
        </p:blipFill>
        <p:spPr bwMode="auto">
          <a:xfrm>
            <a:off x="6376988" y="241300"/>
            <a:ext cx="2262187" cy="2262188"/>
          </a:xfrm>
          <a:prstGeom prst="rect">
            <a:avLst/>
          </a:prstGeom>
          <a:noFill/>
          <a:ln w="9525">
            <a:noFill/>
            <a:miter lim="800000"/>
            <a:headEnd/>
            <a:tailEnd/>
          </a:ln>
        </p:spPr>
      </p:pic>
      <p:sp>
        <p:nvSpPr>
          <p:cNvPr id="13" name="TextBox 12"/>
          <p:cNvSpPr txBox="1"/>
          <p:nvPr/>
        </p:nvSpPr>
        <p:spPr>
          <a:xfrm>
            <a:off x="933450" y="3394392"/>
            <a:ext cx="5553075" cy="369888"/>
          </a:xfrm>
          <a:prstGeom prst="rect">
            <a:avLst/>
          </a:prstGeom>
          <a:noFill/>
        </p:spPr>
        <p:txBody>
          <a:bodyPr>
            <a:spAutoFit/>
          </a:bodyPr>
          <a:lstStyle/>
          <a:p>
            <a:pPr>
              <a:defRPr/>
            </a:pPr>
            <a:r>
              <a:rPr lang="en-US" i="1">
                <a:solidFill>
                  <a:srgbClr val="626364"/>
                </a:solidFill>
              </a:rPr>
              <a:t>Defense Finance and Accounting Service</a:t>
            </a:r>
          </a:p>
        </p:txBody>
      </p:sp>
    </p:spTree>
  </p:cSld>
  <p:clrMap bg1="lt1" tx1="dk1" bg2="lt2" tx2="dk2" accent1="accent1" accent2="accent2" accent3="accent3" accent4="accent4" accent5="accent5" accent6="accent6" hlink="hlink" folHlink="folHlink"/>
  <p:sldLayoutIdLst>
    <p:sldLayoutId id="2147483649" r:id="rId1"/>
  </p:sldLayoutIdLst>
  <p:hf hdr="0"/>
  <p:txStyles>
    <p:titleStyle>
      <a:lvl1pPr algn="ctr" defTabSz="914400" rtl="0" eaLnBrk="1" latinLnBrk="0" hangingPunct="1">
        <a:spcBef>
          <a:spcPct val="0"/>
        </a:spcBef>
        <a:buNone/>
        <a:defRPr lang="en-US" sz="2400" b="1" kern="1200" dirty="0">
          <a:solidFill>
            <a:srgbClr val="293685"/>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lang="en-US" sz="2400" kern="1200" dirty="0" smtClean="0">
          <a:solidFill>
            <a:srgbClr val="293685"/>
          </a:solidFill>
          <a:latin typeface="Arial" pitchFamily="34" charset="0"/>
          <a:ea typeface="+mj-ea"/>
          <a:cs typeface="Arial" pitchFamily="34" charset="0"/>
        </a:defRPr>
      </a:lvl1pPr>
      <a:lvl2pPr marL="742950" indent="-285750" algn="l" defTabSz="914400" rtl="0" eaLnBrk="1" latinLnBrk="0" hangingPunct="1">
        <a:spcBef>
          <a:spcPct val="20000"/>
        </a:spcBef>
        <a:buFont typeface="Arial" pitchFamily="34" charset="0"/>
        <a:buChar char="–"/>
        <a:defRPr lang="en-US" sz="2000" kern="1200" dirty="0" smtClean="0">
          <a:solidFill>
            <a:srgbClr val="000000"/>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lang="en-US" sz="1800" kern="1200" dirty="0" smtClean="0">
          <a:solidFill>
            <a:srgbClr val="000000"/>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lang="en-US" sz="1600" kern="1200" dirty="0" smtClean="0">
          <a:solidFill>
            <a:srgbClr val="000000"/>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lang="en-US" sz="1600" kern="1200" dirty="0">
          <a:solidFill>
            <a:srgbClr val="00000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descr="logo image for &quot;Proudly Serving America's Heroes&quot;"/>
          <p:cNvPicPr>
            <a:picLocks noChangeAspect="1"/>
          </p:cNvPicPr>
          <p:nvPr/>
        </p:nvPicPr>
        <p:blipFill>
          <a:blip r:embed="rId6" cstate="print"/>
          <a:stretch>
            <a:fillRect/>
          </a:stretch>
        </p:blipFill>
        <p:spPr>
          <a:xfrm rot="21047877">
            <a:off x="7089003" y="5457826"/>
            <a:ext cx="1857483" cy="1059560"/>
          </a:xfrm>
          <a:prstGeom prst="rect">
            <a:avLst/>
          </a:prstGeom>
        </p:spPr>
      </p:pic>
      <p:sp>
        <p:nvSpPr>
          <p:cNvPr id="9" name="Pentagon 8"/>
          <p:cNvSpPr/>
          <p:nvPr/>
        </p:nvSpPr>
        <p:spPr bwMode="auto">
          <a:xfrm>
            <a:off x="0" y="6572250"/>
            <a:ext cx="8715375" cy="161925"/>
          </a:xfrm>
          <a:prstGeom prst="homePlate">
            <a:avLst/>
          </a:prstGeom>
          <a:solidFill>
            <a:srgbClr val="282C69"/>
          </a:solidFill>
          <a:ln w="9525" cap="flat" cmpd="sng" algn="ctr">
            <a:noFill/>
            <a:prstDash val="solid"/>
            <a:miter lim="800000"/>
            <a:headEnd type="none" w="med" len="med"/>
            <a:tailEnd type="none" w="med" len="med"/>
          </a:ln>
          <a:effectLst/>
        </p:spPr>
        <p:txBody>
          <a:bodyPr wrap="none"/>
          <a:lstStyle/>
          <a:p>
            <a:pPr>
              <a:defRPr/>
            </a:pPr>
            <a:endParaRPr lang="en-US"/>
          </a:p>
        </p:txBody>
      </p:sp>
      <p:sp>
        <p:nvSpPr>
          <p:cNvPr id="2" name="Title Placeholder 1"/>
          <p:cNvSpPr>
            <a:spLocks noGrp="1"/>
          </p:cNvSpPr>
          <p:nvPr>
            <p:ph type="title"/>
          </p:nvPr>
        </p:nvSpPr>
        <p:spPr>
          <a:xfrm>
            <a:off x="304800" y="152400"/>
            <a:ext cx="8534400" cy="381000"/>
          </a:xfrm>
          <a:prstGeom prst="rect">
            <a:avLst/>
          </a:prstGeom>
        </p:spPr>
        <p:txBody>
          <a:bodyPr vert="horz" lIns="91440" tIns="45720" rIns="91440" bIns="45720" rtlCol="0" anchor="ctr">
            <a:normAutofit/>
          </a:bodyPr>
          <a:lstStyle/>
          <a:p>
            <a:pPr lvl="0" algn="l" defTabSz="914400" rtl="0" eaLnBrk="0" fontAlgn="base" latinLnBrk="0" hangingPunct="0">
              <a:spcBef>
                <a:spcPct val="0"/>
              </a:spcBef>
              <a:spcAft>
                <a:spcPct val="0"/>
              </a:spcAft>
              <a:buNone/>
            </a:pPr>
            <a:r>
              <a:rPr lang="en-US"/>
              <a:t>Click to edit Master title style</a:t>
            </a:r>
          </a:p>
        </p:txBody>
      </p:sp>
      <p:sp>
        <p:nvSpPr>
          <p:cNvPr id="3" name="Text Placeholder 2"/>
          <p:cNvSpPr>
            <a:spLocks noGrp="1"/>
          </p:cNvSpPr>
          <p:nvPr>
            <p:ph type="body" idx="1"/>
          </p:nvPr>
        </p:nvSpPr>
        <p:spPr>
          <a:xfrm>
            <a:off x="304800" y="1066800"/>
            <a:ext cx="8534400" cy="5105400"/>
          </a:xfrm>
          <a:prstGeom prst="rect">
            <a:avLst/>
          </a:prstGeom>
        </p:spPr>
        <p:txBody>
          <a:bodyPr vert="horz" lIns="91440" tIns="45720" rIns="91440" bIns="45720" rtlCol="0">
            <a:normAutofit/>
          </a:bodyPr>
          <a:lstStyle/>
          <a:p>
            <a:pPr marL="342900" lvl="0" indent="-342900" algn="l" defTabSz="914400" rtl="0" eaLnBrk="0" fontAlgn="base" latinLnBrk="0" hangingPunct="0">
              <a:spcBef>
                <a:spcPct val="20000"/>
              </a:spcBef>
              <a:spcAft>
                <a:spcPct val="0"/>
              </a:spcAft>
              <a:buClr>
                <a:srgbClr val="282C69"/>
              </a:buClr>
              <a:buFont typeface="Wingdings 2" pitchFamily="18" charset="2"/>
              <a:buChar char=""/>
            </a:pPr>
            <a:r>
              <a:rPr lang="en-US"/>
              <a:t>Click to edit Master text styles</a:t>
            </a:r>
          </a:p>
          <a:p>
            <a:pPr marL="742950" lvl="1" indent="-285750" algn="l" defTabSz="914400" rtl="0" eaLnBrk="0" fontAlgn="base" latinLnBrk="0" hangingPunct="0">
              <a:spcBef>
                <a:spcPct val="20000"/>
              </a:spcBef>
              <a:spcAft>
                <a:spcPct val="0"/>
              </a:spcAft>
              <a:buClr>
                <a:srgbClr val="282C69"/>
              </a:buClr>
              <a:buFont typeface="Wingdings 2" pitchFamily="18" charset="2"/>
              <a:buChar char="P"/>
            </a:pPr>
            <a:r>
              <a:rPr lang="en-US"/>
              <a:t>Second level</a:t>
            </a:r>
          </a:p>
          <a:p>
            <a:pPr marL="1085850" lvl="2" indent="-228600" algn="l" defTabSz="914400" rtl="0" eaLnBrk="0" fontAlgn="base" latinLnBrk="0" hangingPunct="0">
              <a:spcBef>
                <a:spcPct val="20000"/>
              </a:spcBef>
              <a:spcAft>
                <a:spcPct val="0"/>
              </a:spcAft>
              <a:buClr>
                <a:srgbClr val="282C69"/>
              </a:buClr>
              <a:buFont typeface="Wingdings 2" pitchFamily="18" charset="2"/>
              <a:buChar char=""/>
            </a:pPr>
            <a:r>
              <a:rPr lang="en-US"/>
              <a:t>Third level</a:t>
            </a:r>
          </a:p>
          <a:p>
            <a:pPr marL="1428750" lvl="3" indent="-228600" algn="l" defTabSz="914400" rtl="0" eaLnBrk="0" fontAlgn="base" latinLnBrk="0" hangingPunct="0">
              <a:spcBef>
                <a:spcPct val="20000"/>
              </a:spcBef>
              <a:spcAft>
                <a:spcPct val="0"/>
              </a:spcAft>
              <a:buClr>
                <a:srgbClr val="282C69"/>
              </a:buClr>
              <a:buFont typeface="Wingdings 2" pitchFamily="18" charset="2"/>
              <a:buChar char=""/>
            </a:pPr>
            <a:r>
              <a:rPr lang="en-US"/>
              <a:t>Fourth level</a:t>
            </a:r>
          </a:p>
          <a:p>
            <a:pPr marL="1771650" lvl="4" indent="-228600" algn="l" defTabSz="914400" rtl="0" eaLnBrk="0" fontAlgn="base" latinLnBrk="0" hangingPunct="0">
              <a:spcBef>
                <a:spcPct val="20000"/>
              </a:spcBef>
              <a:spcAft>
                <a:spcPct val="0"/>
              </a:spcAft>
              <a:buClr>
                <a:srgbClr val="282C69"/>
              </a:buClr>
              <a:buFont typeface="Wingdings 2" pitchFamily="18" charset="2"/>
              <a:buChar char=""/>
            </a:pPr>
            <a:r>
              <a:rPr lang="en-US"/>
              <a:t>Fifth level</a:t>
            </a:r>
          </a:p>
        </p:txBody>
      </p:sp>
      <p:sp>
        <p:nvSpPr>
          <p:cNvPr id="4" name="Date Placeholder 3"/>
          <p:cNvSpPr>
            <a:spLocks noGrp="1"/>
          </p:cNvSpPr>
          <p:nvPr>
            <p:ph type="dt" sz="half" idx="2"/>
          </p:nvPr>
        </p:nvSpPr>
        <p:spPr>
          <a:xfrm>
            <a:off x="457200" y="6562344"/>
            <a:ext cx="2133600" cy="168275"/>
          </a:xfrm>
          <a:prstGeom prst="rect">
            <a:avLst/>
          </a:prstGeom>
        </p:spPr>
        <p:txBody>
          <a:bodyPr vert="horz" lIns="91440" tIns="45720" rIns="91440" bIns="45720" rtlCol="0" anchor="ctr"/>
          <a:lstStyle>
            <a:lvl1pPr algn="l">
              <a:defRPr sz="800">
                <a:solidFill>
                  <a:schemeClr val="bg1"/>
                </a:solidFill>
                <a:latin typeface="Arial" pitchFamily="34" charset="0"/>
                <a:cs typeface="Arial" pitchFamily="34" charset="0"/>
              </a:defRPr>
            </a:lvl1pPr>
          </a:lstStyle>
          <a:p>
            <a:fld id="{2D69E164-5E49-43FD-9203-20DA3290BB23}" type="datetime1">
              <a:rPr lang="en-US" smtClean="0"/>
              <a:pPr/>
              <a:t>7/30/2024</a:t>
            </a:fld>
            <a:endParaRPr lang="en-US"/>
          </a:p>
        </p:txBody>
      </p:sp>
      <p:sp>
        <p:nvSpPr>
          <p:cNvPr id="5" name="Footer Placeholder 4"/>
          <p:cNvSpPr>
            <a:spLocks noGrp="1"/>
          </p:cNvSpPr>
          <p:nvPr>
            <p:ph type="ftr" sz="quarter" idx="3"/>
          </p:nvPr>
        </p:nvSpPr>
        <p:spPr>
          <a:xfrm>
            <a:off x="3124200" y="6562344"/>
            <a:ext cx="2895600" cy="168275"/>
          </a:xfrm>
          <a:prstGeom prst="rect">
            <a:avLst/>
          </a:prstGeom>
        </p:spPr>
        <p:txBody>
          <a:bodyPr vert="horz" lIns="91440" tIns="45720" rIns="91440" bIns="45720" rtlCol="0" anchor="ctr"/>
          <a:lstStyle>
            <a:lvl1pPr algn="ctr">
              <a:defRPr sz="1050" b="1">
                <a:solidFill>
                  <a:schemeClr val="bg1"/>
                </a:solidFill>
                <a:latin typeface="Arial" pitchFamily="34" charset="0"/>
                <a:cs typeface="Arial" pitchFamily="34" charset="0"/>
              </a:defRPr>
            </a:lvl1pPr>
          </a:lstStyle>
          <a:p>
            <a:r>
              <a:rPr lang="en-US"/>
              <a:t>Integrity - Service - Innovation</a:t>
            </a:r>
          </a:p>
        </p:txBody>
      </p:sp>
      <p:sp>
        <p:nvSpPr>
          <p:cNvPr id="6" name="Slide Number Placeholder 5"/>
          <p:cNvSpPr>
            <a:spLocks noGrp="1"/>
          </p:cNvSpPr>
          <p:nvPr>
            <p:ph type="sldNum" sz="quarter" idx="4"/>
          </p:nvPr>
        </p:nvSpPr>
        <p:spPr>
          <a:xfrm>
            <a:off x="6553200" y="6571489"/>
            <a:ext cx="2057400" cy="152400"/>
          </a:xfrm>
          <a:prstGeom prst="rect">
            <a:avLst/>
          </a:prstGeom>
        </p:spPr>
        <p:txBody>
          <a:bodyPr vert="horz" lIns="91440" tIns="45720" rIns="91440" bIns="45720" rtlCol="0" anchor="ctr"/>
          <a:lstStyle>
            <a:lvl1pPr algn="r">
              <a:defRPr sz="800">
                <a:solidFill>
                  <a:schemeClr val="bg1"/>
                </a:solidFill>
                <a:latin typeface="Arial" pitchFamily="34" charset="0"/>
                <a:cs typeface="Arial" pitchFamily="34" charset="0"/>
              </a:defRPr>
            </a:lvl1pPr>
          </a:lstStyle>
          <a:p>
            <a:fld id="{AEDED5F5-54A3-4749-8E90-F5AFC8F8F0DA}" type="slidenum">
              <a:rPr lang="en-US" smtClean="0"/>
              <a:pPr/>
              <a:t>‹#›</a:t>
            </a:fld>
            <a:endParaRPr lang="en-US"/>
          </a:p>
        </p:txBody>
      </p:sp>
      <p:sp>
        <p:nvSpPr>
          <p:cNvPr id="7" name="Rectangle 15"/>
          <p:cNvSpPr>
            <a:spLocks noChangeArrowheads="1"/>
          </p:cNvSpPr>
          <p:nvPr/>
        </p:nvSpPr>
        <p:spPr bwMode="auto">
          <a:xfrm>
            <a:off x="-9525" y="752475"/>
            <a:ext cx="9153525" cy="66675"/>
          </a:xfrm>
          <a:prstGeom prst="rect">
            <a:avLst/>
          </a:prstGeom>
          <a:solidFill>
            <a:srgbClr val="D20000"/>
          </a:solidFill>
          <a:ln w="9525">
            <a:noFill/>
            <a:miter lim="800000"/>
            <a:headEnd/>
            <a:tailEnd/>
          </a:ln>
          <a:effectLst/>
        </p:spPr>
        <p:txBody>
          <a:bodyPr wrap="none" anchor="ctr"/>
          <a:lstStyle/>
          <a:p>
            <a:pPr algn="ctr" eaLnBrk="1" hangingPunct="1">
              <a:defRPr/>
            </a:pPr>
            <a:endParaRPr lang="en-US" sz="2400">
              <a:solidFill>
                <a:srgbClr val="000099"/>
              </a:solidFill>
              <a:latin typeface="Times New Roman" pitchFamily="18" charset="0"/>
            </a:endParaRPr>
          </a:p>
        </p:txBody>
      </p:sp>
      <p:cxnSp>
        <p:nvCxnSpPr>
          <p:cNvPr id="8" name="Straight Connector 23"/>
          <p:cNvCxnSpPr>
            <a:cxnSpLocks noChangeShapeType="1"/>
          </p:cNvCxnSpPr>
          <p:nvPr/>
        </p:nvCxnSpPr>
        <p:spPr bwMode="auto">
          <a:xfrm>
            <a:off x="0" y="704850"/>
            <a:ext cx="9144000" cy="0"/>
          </a:xfrm>
          <a:prstGeom prst="line">
            <a:avLst/>
          </a:prstGeom>
          <a:noFill/>
          <a:ln w="41275" algn="ctr">
            <a:solidFill>
              <a:srgbClr val="626364"/>
            </a:solidFill>
            <a:miter lim="800000"/>
            <a:headEnd/>
            <a:tailEnd/>
          </a:ln>
        </p:spPr>
      </p:cxnSp>
      <p:pic>
        <p:nvPicPr>
          <p:cNvPr id="10" name="Picture 14" descr="star.png"/>
          <p:cNvPicPr>
            <a:picLocks noChangeAspect="1"/>
          </p:cNvPicPr>
          <p:nvPr/>
        </p:nvPicPr>
        <p:blipFill>
          <a:blip r:embed="rId7" cstate="print"/>
          <a:srcRect/>
          <a:stretch>
            <a:fillRect/>
          </a:stretch>
        </p:blipFill>
        <p:spPr bwMode="auto">
          <a:xfrm>
            <a:off x="8710613" y="6492875"/>
            <a:ext cx="276225" cy="254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90" r:id="rId1"/>
    <p:sldLayoutId id="2147483695" r:id="rId2"/>
    <p:sldLayoutId id="2147483665" r:id="rId3"/>
    <p:sldLayoutId id="2147483697" r:id="rId4"/>
  </p:sldLayoutIdLst>
  <p:hf hdr="0"/>
  <p:txStyles>
    <p:titleStyle>
      <a:lvl1pPr algn="ctr" defTabSz="914400" rtl="0" eaLnBrk="1" latinLnBrk="0" hangingPunct="1">
        <a:spcBef>
          <a:spcPct val="0"/>
        </a:spcBef>
        <a:buNone/>
        <a:defRPr lang="en-US" sz="2400" b="1" kern="1200" dirty="0" smtClean="0">
          <a:solidFill>
            <a:srgbClr val="293685"/>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Wingdings" pitchFamily="2" charset="2"/>
        <a:buChar char="ü"/>
        <a:defRPr lang="en-US" sz="2400" kern="1200" dirty="0" smtClean="0">
          <a:solidFill>
            <a:srgbClr val="293685"/>
          </a:solidFill>
          <a:latin typeface="Arial" pitchFamily="34" charset="0"/>
          <a:ea typeface="+mj-ea"/>
          <a:cs typeface="Arial" pitchFamily="34" charset="0"/>
        </a:defRPr>
      </a:lvl1pPr>
      <a:lvl2pPr marL="742950" indent="-285750" algn="l" defTabSz="914400" rtl="0" eaLnBrk="1" latinLnBrk="0" hangingPunct="1">
        <a:spcBef>
          <a:spcPct val="20000"/>
        </a:spcBef>
        <a:buFontTx/>
        <a:buNone/>
        <a:defRPr lang="en-US" sz="2000" kern="1200" baseline="0" dirty="0" smtClean="0">
          <a:solidFill>
            <a:srgbClr val="000000"/>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lang="en-US" sz="1800" kern="1200" dirty="0" smtClean="0">
          <a:solidFill>
            <a:srgbClr val="000000"/>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lang="en-US" sz="1600" kern="1200" dirty="0" smtClean="0">
          <a:solidFill>
            <a:srgbClr val="000000"/>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lang="en-US" sz="1600" kern="1200" dirty="0" smtClean="0">
          <a:solidFill>
            <a:srgbClr val="00000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Pentagon 8"/>
          <p:cNvSpPr/>
          <p:nvPr/>
        </p:nvSpPr>
        <p:spPr bwMode="auto">
          <a:xfrm>
            <a:off x="0" y="6572250"/>
            <a:ext cx="8715375" cy="161925"/>
          </a:xfrm>
          <a:prstGeom prst="homePlate">
            <a:avLst/>
          </a:prstGeom>
          <a:solidFill>
            <a:srgbClr val="282C69"/>
          </a:solidFill>
          <a:ln w="9525" cap="flat" cmpd="sng" algn="ctr">
            <a:noFill/>
            <a:prstDash val="solid"/>
            <a:miter lim="800000"/>
            <a:headEnd type="none" w="med" len="med"/>
            <a:tailEnd type="none" w="med" len="med"/>
          </a:ln>
          <a:effectLst/>
        </p:spPr>
        <p:txBody>
          <a:bodyPr wrap="none"/>
          <a:lstStyle/>
          <a:p>
            <a:pPr>
              <a:defRPr/>
            </a:pPr>
            <a:endParaRPr lang="en-US"/>
          </a:p>
        </p:txBody>
      </p:sp>
      <p:sp>
        <p:nvSpPr>
          <p:cNvPr id="5" name="Footer Placeholder 4"/>
          <p:cNvSpPr>
            <a:spLocks noGrp="1"/>
          </p:cNvSpPr>
          <p:nvPr>
            <p:ph type="ftr" sz="quarter" idx="3"/>
          </p:nvPr>
        </p:nvSpPr>
        <p:spPr>
          <a:xfrm>
            <a:off x="3124200" y="6562344"/>
            <a:ext cx="2895600" cy="168275"/>
          </a:xfrm>
          <a:prstGeom prst="rect">
            <a:avLst/>
          </a:prstGeom>
        </p:spPr>
        <p:txBody>
          <a:bodyPr vert="horz" lIns="91440" tIns="45720" rIns="91440" bIns="45720" rtlCol="0" anchor="ctr"/>
          <a:lstStyle>
            <a:lvl1pPr algn="ctr">
              <a:defRPr sz="1050" b="1">
                <a:solidFill>
                  <a:schemeClr val="bg1"/>
                </a:solidFill>
                <a:latin typeface="Arial" pitchFamily="34" charset="0"/>
                <a:cs typeface="Arial" pitchFamily="34" charset="0"/>
              </a:defRPr>
            </a:lvl1pPr>
          </a:lstStyle>
          <a:p>
            <a:r>
              <a:rPr lang="en-US"/>
              <a:t>Integrity - Service - Innovation</a:t>
            </a:r>
          </a:p>
        </p:txBody>
      </p:sp>
      <p:sp>
        <p:nvSpPr>
          <p:cNvPr id="7" name="Rectangle 15"/>
          <p:cNvSpPr>
            <a:spLocks noChangeArrowheads="1"/>
          </p:cNvSpPr>
          <p:nvPr/>
        </p:nvSpPr>
        <p:spPr bwMode="auto">
          <a:xfrm>
            <a:off x="-9525" y="752475"/>
            <a:ext cx="9153525" cy="66675"/>
          </a:xfrm>
          <a:prstGeom prst="rect">
            <a:avLst/>
          </a:prstGeom>
          <a:solidFill>
            <a:srgbClr val="D20000"/>
          </a:solidFill>
          <a:ln w="9525">
            <a:noFill/>
            <a:miter lim="800000"/>
            <a:headEnd/>
            <a:tailEnd/>
          </a:ln>
          <a:effectLst/>
        </p:spPr>
        <p:txBody>
          <a:bodyPr wrap="none" anchor="ctr"/>
          <a:lstStyle/>
          <a:p>
            <a:pPr algn="ctr" eaLnBrk="1" hangingPunct="1">
              <a:defRPr/>
            </a:pPr>
            <a:endParaRPr lang="en-US" sz="2400">
              <a:solidFill>
                <a:srgbClr val="000099"/>
              </a:solidFill>
              <a:latin typeface="Times New Roman" pitchFamily="18" charset="0"/>
            </a:endParaRPr>
          </a:p>
        </p:txBody>
      </p:sp>
      <p:cxnSp>
        <p:nvCxnSpPr>
          <p:cNvPr id="8" name="Straight Connector 23"/>
          <p:cNvCxnSpPr>
            <a:cxnSpLocks noChangeShapeType="1"/>
          </p:cNvCxnSpPr>
          <p:nvPr/>
        </p:nvCxnSpPr>
        <p:spPr bwMode="auto">
          <a:xfrm>
            <a:off x="0" y="704850"/>
            <a:ext cx="9144000" cy="0"/>
          </a:xfrm>
          <a:prstGeom prst="line">
            <a:avLst/>
          </a:prstGeom>
          <a:noFill/>
          <a:ln w="41275" algn="ctr">
            <a:solidFill>
              <a:srgbClr val="626364"/>
            </a:solidFill>
            <a:miter lim="800000"/>
            <a:headEnd/>
            <a:tailEnd/>
          </a:ln>
        </p:spPr>
      </p:cxnSp>
      <p:pic>
        <p:nvPicPr>
          <p:cNvPr id="10" name="Picture 14" descr="star.png"/>
          <p:cNvPicPr>
            <a:picLocks noChangeAspect="1"/>
          </p:cNvPicPr>
          <p:nvPr/>
        </p:nvPicPr>
        <p:blipFill>
          <a:blip r:embed="rId4" cstate="print"/>
          <a:srcRect/>
          <a:stretch>
            <a:fillRect/>
          </a:stretch>
        </p:blipFill>
        <p:spPr bwMode="auto">
          <a:xfrm>
            <a:off x="8710613" y="6492875"/>
            <a:ext cx="276225" cy="254000"/>
          </a:xfrm>
          <a:prstGeom prst="rect">
            <a:avLst/>
          </a:prstGeom>
          <a:noFill/>
          <a:ln w="9525">
            <a:noFill/>
            <a:miter lim="800000"/>
            <a:headEnd/>
            <a:tailEnd/>
          </a:ln>
        </p:spPr>
      </p:pic>
      <p:pic>
        <p:nvPicPr>
          <p:cNvPr id="15" name="Picture 14" descr="watermark version of logo image for &quot;Proudly Serving America's Heroes&quot;"/>
          <p:cNvPicPr>
            <a:picLocks noChangeAspect="1"/>
          </p:cNvPicPr>
          <p:nvPr/>
        </p:nvPicPr>
        <p:blipFill>
          <a:blip r:embed="rId5" cstate="print">
            <a:lum bright="70000" contrast="-70000"/>
          </a:blip>
          <a:stretch>
            <a:fillRect/>
          </a:stretch>
        </p:blipFill>
        <p:spPr>
          <a:xfrm>
            <a:off x="553185" y="1438858"/>
            <a:ext cx="7721723" cy="4404686"/>
          </a:xfrm>
          <a:prstGeom prst="rect">
            <a:avLst/>
          </a:prstGeom>
        </p:spPr>
      </p:pic>
    </p:spTree>
  </p:cSld>
  <p:clrMap bg1="lt1" tx1="dk1" bg2="lt2" tx2="dk2" accent1="accent1" accent2="accent2" accent3="accent3" accent4="accent4" accent5="accent5" accent6="accent6" hlink="hlink" folHlink="folHlink"/>
  <p:sldLayoutIdLst>
    <p:sldLayoutId id="2147483687" r:id="rId1"/>
    <p:sldLayoutId id="2147483696" r:id="rId2"/>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sbYi85oRH5o&amp;spfreload=10"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corpweb1.dfas.mil/askDFAS/custMain.action?mid=5300"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hyperlink" Target="https://www.dfas.mil/dfas/AskDFAS/DoDAAC.html"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mailto:disa.global.servicedesk.mbx.eb-ticket-requests@mail.mil"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mailto:dfas.dscc.jjh.mbx.cco-esolutions-myinvoice@mail.mil" TargetMode="External"/><Relationship Id="rId5" Type="http://schemas.openxmlformats.org/officeDocument/2006/relationships/hyperlink" Target="https://pieetraining.eb.mil/wbt/" TargetMode="External"/><Relationship Id="rId4" Type="http://schemas.openxmlformats.org/officeDocument/2006/relationships/hyperlink" Target="https://www.youtube.com/watch?v=sbYi85oRH5o"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cac.piee.eb.mil/xhtml/unauth/help/newuser.xhtm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cac.piee.eb.mil/xhtml/unauth/help/newuser.xhtml"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35736" y="1828800"/>
            <a:ext cx="6172200" cy="1066800"/>
          </a:xfrm>
        </p:spPr>
        <p:txBody>
          <a:bodyPr/>
          <a:lstStyle/>
          <a:p>
            <a:r>
              <a:rPr lang="en-US" sz="4000"/>
              <a:t>MyInvoice</a:t>
            </a:r>
            <a:br>
              <a:rPr lang="en-US" sz="4000"/>
            </a:br>
            <a:br>
              <a:rPr lang="en-US"/>
            </a:br>
            <a:endParaRPr lang="en-US"/>
          </a:p>
        </p:txBody>
      </p:sp>
      <p:sp>
        <p:nvSpPr>
          <p:cNvPr id="3" name="Subtitle 2"/>
          <p:cNvSpPr>
            <a:spLocks noGrp="1"/>
          </p:cNvSpPr>
          <p:nvPr>
            <p:ph type="subTitle" idx="1"/>
          </p:nvPr>
        </p:nvSpPr>
        <p:spPr/>
        <p:txBody>
          <a:bodyPr>
            <a:normAutofit/>
          </a:bodyPr>
          <a:lstStyle/>
          <a:p>
            <a:r>
              <a:rPr lang="en-US" dirty="0"/>
              <a:t>Michelle L. Wilson</a:t>
            </a:r>
          </a:p>
          <a:p>
            <a:r>
              <a:rPr lang="en-US" dirty="0"/>
              <a:t>DFAS Columbus</a:t>
            </a:r>
          </a:p>
          <a:p>
            <a:r>
              <a:rPr lang="en-US" dirty="0"/>
              <a:t>Customer Care Office</a:t>
            </a:r>
          </a:p>
        </p:txBody>
      </p:sp>
      <p:sp>
        <p:nvSpPr>
          <p:cNvPr id="4" name="Footer Placeholder 3"/>
          <p:cNvSpPr>
            <a:spLocks noGrp="1"/>
          </p:cNvSpPr>
          <p:nvPr>
            <p:ph type="ftr" sz="quarter" idx="11"/>
          </p:nvPr>
        </p:nvSpPr>
        <p:spPr/>
        <p:txBody>
          <a:bodyPr/>
          <a:lstStyle/>
          <a:p>
            <a:pPr>
              <a:defRPr/>
            </a:pPr>
            <a:r>
              <a:rPr lang="en-US"/>
              <a:t>Integrity - Service - Innovation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8222" b="10825"/>
          <a:stretch/>
        </p:blipFill>
        <p:spPr bwMode="auto">
          <a:xfrm>
            <a:off x="228600" y="1676400"/>
            <a:ext cx="3524250" cy="3988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228600" y="990600"/>
            <a:ext cx="2971800" cy="523220"/>
          </a:xfrm>
          <a:prstGeom prst="rect">
            <a:avLst/>
          </a:prstGeom>
          <a:noFill/>
        </p:spPr>
        <p:txBody>
          <a:bodyPr wrap="square" rtlCol="0">
            <a:spAutoFit/>
          </a:bodyPr>
          <a:lstStyle/>
          <a:p>
            <a:pPr algn="ctr"/>
            <a:r>
              <a:rPr lang="en-US" sz="2800"/>
              <a:t>iRAPT Vendor Role</a:t>
            </a:r>
          </a:p>
        </p:txBody>
      </p:sp>
      <p:sp>
        <p:nvSpPr>
          <p:cNvPr id="7" name="Title 6"/>
          <p:cNvSpPr>
            <a:spLocks noGrp="1"/>
          </p:cNvSpPr>
          <p:nvPr>
            <p:ph type="title"/>
          </p:nvPr>
        </p:nvSpPr>
        <p:spPr/>
        <p:txBody>
          <a:bodyPr>
            <a:normAutofit fontScale="90000"/>
          </a:bodyPr>
          <a:lstStyle/>
          <a:p>
            <a:r>
              <a:rPr lang="en-US"/>
              <a:t>Reports – Vendor</a:t>
            </a:r>
          </a:p>
        </p:txBody>
      </p:sp>
      <p:sp>
        <p:nvSpPr>
          <p:cNvPr id="2" name="Rectangle 1"/>
          <p:cNvSpPr/>
          <p:nvPr/>
        </p:nvSpPr>
        <p:spPr>
          <a:xfrm>
            <a:off x="3962400" y="1908267"/>
            <a:ext cx="4572000" cy="1754326"/>
          </a:xfrm>
          <a:prstGeom prst="rect">
            <a:avLst/>
          </a:prstGeom>
        </p:spPr>
        <p:txBody>
          <a:bodyPr>
            <a:spAutoFit/>
          </a:bodyPr>
          <a:lstStyle/>
          <a:p>
            <a:r>
              <a:rPr lang="en-US"/>
              <a:t>There are 7 reports for each entity.  </a:t>
            </a:r>
          </a:p>
          <a:p>
            <a:r>
              <a:rPr lang="en-US"/>
              <a:t>The vendors have a Legacy Download report not accessible by Government.</a:t>
            </a:r>
          </a:p>
          <a:p>
            <a:r>
              <a:rPr lang="en-US"/>
              <a:t>Each report has different search criteria and different summary data in the search results.</a:t>
            </a:r>
          </a:p>
          <a:p>
            <a:endParaRPr lang="en-US"/>
          </a:p>
        </p:txBody>
      </p:sp>
    </p:spTree>
    <p:extLst>
      <p:ext uri="{BB962C8B-B14F-4D97-AF65-F5344CB8AC3E}">
        <p14:creationId xmlns:p14="http://schemas.microsoft.com/office/powerpoint/2010/main" val="12069816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fontScale="90000"/>
          </a:bodyPr>
          <a:lstStyle/>
          <a:p>
            <a:r>
              <a:rPr lang="en-US"/>
              <a:t>MyInvoice - Report</a:t>
            </a:r>
          </a:p>
        </p:txBody>
      </p:sp>
      <p:sp>
        <p:nvSpPr>
          <p:cNvPr id="5" name="Date Placeholder 4"/>
          <p:cNvSpPr>
            <a:spLocks noGrp="1"/>
          </p:cNvSpPr>
          <p:nvPr>
            <p:ph type="dt" sz="half" idx="10"/>
          </p:nvPr>
        </p:nvSpPr>
        <p:spPr/>
        <p:txBody>
          <a:bodyPr/>
          <a:lstStyle/>
          <a:p>
            <a:fld id="{F282ED63-F903-49E3-90B1-C22521C242F8}" type="datetime1">
              <a:rPr lang="en-US" smtClean="0"/>
              <a:pPr/>
              <a:t>7/30/2024</a:t>
            </a:fld>
            <a:endParaRPr lang="en-US"/>
          </a:p>
        </p:txBody>
      </p:sp>
      <p:sp>
        <p:nvSpPr>
          <p:cNvPr id="6" name="Footer Placeholder 5"/>
          <p:cNvSpPr>
            <a:spLocks noGrp="1"/>
          </p:cNvSpPr>
          <p:nvPr>
            <p:ph type="ftr" sz="quarter" idx="11"/>
          </p:nvPr>
        </p:nvSpPr>
        <p:spPr/>
        <p:txBody>
          <a:bodyPr/>
          <a:lstStyle/>
          <a:p>
            <a:r>
              <a:rPr lang="en-US"/>
              <a:t>Integrity - Service - Innovation</a:t>
            </a:r>
          </a:p>
        </p:txBody>
      </p:sp>
      <p:sp>
        <p:nvSpPr>
          <p:cNvPr id="7" name="Slide Number Placeholder 6"/>
          <p:cNvSpPr>
            <a:spLocks noGrp="1"/>
          </p:cNvSpPr>
          <p:nvPr>
            <p:ph type="sldNum" sz="quarter" idx="12"/>
          </p:nvPr>
        </p:nvSpPr>
        <p:spPr/>
        <p:txBody>
          <a:bodyPr/>
          <a:lstStyle/>
          <a:p>
            <a:fld id="{ADB0A4B7-05AF-4F5F-8812-770AA6AFFD2E}" type="slidenum">
              <a:rPr lang="en-US" smtClean="0"/>
              <a:pPr/>
              <a:t>11</a:t>
            </a:fld>
            <a:endParaRPr lang="en-US"/>
          </a:p>
        </p:txBody>
      </p:sp>
      <p:pic>
        <p:nvPicPr>
          <p:cNvPr id="14" name="Content Placeholder 13" descr="Screen Clipping"/>
          <p:cNvPicPr>
            <a:picLocks noGrp="1" noChangeAspect="1"/>
          </p:cNvPicPr>
          <p:nvPr>
            <p:ph idx="1"/>
          </p:nvPr>
        </p:nvPicPr>
        <p:blipFill rotWithShape="1">
          <a:blip r:embed="rId3">
            <a:extLst>
              <a:ext uri="{28A0092B-C50C-407E-A947-70E740481C1C}">
                <a14:useLocalDpi xmlns:a14="http://schemas.microsoft.com/office/drawing/2010/main" val="0"/>
              </a:ext>
            </a:extLst>
          </a:blip>
          <a:srcRect t="6666"/>
          <a:stretch/>
        </p:blipFill>
        <p:spPr>
          <a:xfrm>
            <a:off x="304800" y="975360"/>
            <a:ext cx="8534400" cy="3541038"/>
          </a:xfrm>
        </p:spPr>
      </p:pic>
      <p:cxnSp>
        <p:nvCxnSpPr>
          <p:cNvPr id="16" name="Straight Arrow Connector 15"/>
          <p:cNvCxnSpPr/>
          <p:nvPr/>
        </p:nvCxnSpPr>
        <p:spPr>
          <a:xfrm flipH="1">
            <a:off x="988075" y="3642259"/>
            <a:ext cx="571500" cy="304800"/>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506643" y="3188961"/>
            <a:ext cx="4168314" cy="553998"/>
          </a:xfrm>
          <a:prstGeom prst="rect">
            <a:avLst/>
          </a:prstGeom>
          <a:noFill/>
        </p:spPr>
        <p:txBody>
          <a:bodyPr wrap="square" rtlCol="0">
            <a:spAutoFit/>
          </a:bodyPr>
          <a:lstStyle/>
          <a:p>
            <a:r>
              <a:rPr lang="en-US" sz="1200" b="1"/>
              <a:t>Input CAGE Code Here,   Click on Search</a:t>
            </a:r>
          </a:p>
          <a:p>
            <a:endParaRPr lang="en-US"/>
          </a:p>
        </p:txBody>
      </p:sp>
      <p:cxnSp>
        <p:nvCxnSpPr>
          <p:cNvPr id="9" name="Straight Arrow Connector 8"/>
          <p:cNvCxnSpPr/>
          <p:nvPr/>
        </p:nvCxnSpPr>
        <p:spPr>
          <a:xfrm flipH="1">
            <a:off x="1238250" y="2740921"/>
            <a:ext cx="571500" cy="228600"/>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4370157" y="3642259"/>
            <a:ext cx="609600" cy="304800"/>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04800" y="4593224"/>
            <a:ext cx="6755043" cy="2062103"/>
          </a:xfrm>
          <a:prstGeom prst="rect">
            <a:avLst/>
          </a:prstGeom>
        </p:spPr>
        <p:txBody>
          <a:bodyPr wrap="square">
            <a:spAutoFit/>
          </a:bodyPr>
          <a:lstStyle/>
          <a:p>
            <a:r>
              <a:rPr lang="en-US" sz="1600" b="1"/>
              <a:t>Once you select the report, you can Search by CAGE or DUNS. </a:t>
            </a:r>
          </a:p>
          <a:p>
            <a:r>
              <a:rPr lang="en-US" sz="1600" b="1"/>
              <a:t>For Government users, they must type in the CAGE or DUNS in the large CAGE Codes box.</a:t>
            </a:r>
          </a:p>
          <a:p>
            <a:r>
              <a:rPr lang="en-US" sz="1600" b="1"/>
              <a:t>For contractors/vendors; you CAGE or DUNS should appear in this large box area.  </a:t>
            </a:r>
          </a:p>
          <a:p>
            <a:r>
              <a:rPr lang="en-US" sz="1600" b="1"/>
              <a:t>You can Search or Download from this screen.</a:t>
            </a:r>
          </a:p>
          <a:p>
            <a:r>
              <a:rPr lang="en-US" sz="1600" b="1"/>
              <a:t>Click Help for assistance with items shown on each screen.</a:t>
            </a:r>
          </a:p>
          <a:p>
            <a:r>
              <a:rPr lang="en-US" sz="1600" b="1"/>
              <a:t>* Indicates the required fields.</a:t>
            </a:r>
          </a:p>
        </p:txBody>
      </p:sp>
    </p:spTree>
    <p:extLst>
      <p:ext uri="{BB962C8B-B14F-4D97-AF65-F5344CB8AC3E}">
        <p14:creationId xmlns:p14="http://schemas.microsoft.com/office/powerpoint/2010/main" val="22566561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fontScale="90000"/>
          </a:bodyPr>
          <a:lstStyle/>
          <a:p>
            <a:r>
              <a:rPr lang="en-US"/>
              <a:t>MyInvoice</a:t>
            </a:r>
          </a:p>
        </p:txBody>
      </p:sp>
      <p:sp>
        <p:nvSpPr>
          <p:cNvPr id="5" name="Date Placeholder 4"/>
          <p:cNvSpPr>
            <a:spLocks noGrp="1"/>
          </p:cNvSpPr>
          <p:nvPr>
            <p:ph type="dt" sz="half" idx="10"/>
          </p:nvPr>
        </p:nvSpPr>
        <p:spPr/>
        <p:txBody>
          <a:bodyPr/>
          <a:lstStyle/>
          <a:p>
            <a:fld id="{F282ED63-F903-49E3-90B1-C22521C242F8}" type="datetime1">
              <a:rPr lang="en-US" smtClean="0"/>
              <a:pPr/>
              <a:t>7/30/2024</a:t>
            </a:fld>
            <a:endParaRPr lang="en-US"/>
          </a:p>
        </p:txBody>
      </p:sp>
      <p:sp>
        <p:nvSpPr>
          <p:cNvPr id="6" name="Footer Placeholder 5"/>
          <p:cNvSpPr>
            <a:spLocks noGrp="1"/>
          </p:cNvSpPr>
          <p:nvPr>
            <p:ph type="ftr" sz="quarter" idx="11"/>
          </p:nvPr>
        </p:nvSpPr>
        <p:spPr/>
        <p:txBody>
          <a:bodyPr/>
          <a:lstStyle/>
          <a:p>
            <a:r>
              <a:rPr lang="en-US"/>
              <a:t>Integrity - Service - Innovation</a:t>
            </a:r>
          </a:p>
        </p:txBody>
      </p:sp>
      <p:sp>
        <p:nvSpPr>
          <p:cNvPr id="7" name="Slide Number Placeholder 6"/>
          <p:cNvSpPr>
            <a:spLocks noGrp="1"/>
          </p:cNvSpPr>
          <p:nvPr>
            <p:ph type="sldNum" sz="quarter" idx="12"/>
          </p:nvPr>
        </p:nvSpPr>
        <p:spPr/>
        <p:txBody>
          <a:bodyPr/>
          <a:lstStyle/>
          <a:p>
            <a:fld id="{ADB0A4B7-05AF-4F5F-8812-770AA6AFFD2E}" type="slidenum">
              <a:rPr lang="en-US" smtClean="0"/>
              <a:pPr/>
              <a:t>12</a:t>
            </a:fld>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2400" y="914400"/>
            <a:ext cx="8807450" cy="5562600"/>
          </a:xfrm>
        </p:spPr>
      </p:pic>
      <p:cxnSp>
        <p:nvCxnSpPr>
          <p:cNvPr id="9" name="Straight Arrow Connector 8"/>
          <p:cNvCxnSpPr/>
          <p:nvPr/>
        </p:nvCxnSpPr>
        <p:spPr>
          <a:xfrm flipH="1">
            <a:off x="8610600" y="1905000"/>
            <a:ext cx="457200" cy="609600"/>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66561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Detail Report</a:t>
            </a:r>
          </a:p>
        </p:txBody>
      </p:sp>
      <p:sp>
        <p:nvSpPr>
          <p:cNvPr id="4" name="Date Placeholder 3"/>
          <p:cNvSpPr>
            <a:spLocks noGrp="1"/>
          </p:cNvSpPr>
          <p:nvPr>
            <p:ph type="dt" sz="half" idx="10"/>
          </p:nvPr>
        </p:nvSpPr>
        <p:spPr/>
        <p:txBody>
          <a:bodyPr/>
          <a:lstStyle/>
          <a:p>
            <a:fld id="{F1E19B86-9834-4D3E-80C2-4D1D37A351F9}" type="datetime1">
              <a:rPr lang="en-US" smtClean="0"/>
              <a:pPr/>
              <a:t>7/30/2024</a:t>
            </a:fld>
            <a:endParaRPr lang="en-US"/>
          </a:p>
        </p:txBody>
      </p:sp>
      <p:sp>
        <p:nvSpPr>
          <p:cNvPr id="5" name="Footer Placeholder 4"/>
          <p:cNvSpPr>
            <a:spLocks noGrp="1"/>
          </p:cNvSpPr>
          <p:nvPr>
            <p:ph type="ftr" sz="quarter" idx="11"/>
          </p:nvPr>
        </p:nvSpPr>
        <p:spPr/>
        <p:txBody>
          <a:bodyPr/>
          <a:lstStyle/>
          <a:p>
            <a:r>
              <a:rPr lang="en-US"/>
              <a:t>Integrity - Service - Innovation</a:t>
            </a:r>
          </a:p>
        </p:txBody>
      </p:sp>
      <p:sp>
        <p:nvSpPr>
          <p:cNvPr id="6" name="Slide Number Placeholder 5"/>
          <p:cNvSpPr>
            <a:spLocks noGrp="1"/>
          </p:cNvSpPr>
          <p:nvPr>
            <p:ph type="sldNum" sz="quarter" idx="12"/>
          </p:nvPr>
        </p:nvSpPr>
        <p:spPr/>
        <p:txBody>
          <a:bodyPr/>
          <a:lstStyle/>
          <a:p>
            <a:fld id="{2C4898AF-1F4D-4737-8FEA-706E03585D5F}" type="slidenum">
              <a:rPr lang="en-US" smtClean="0"/>
              <a:pPr/>
              <a:t>13</a:t>
            </a:fld>
            <a:endParaRPr lang="en-US"/>
          </a:p>
        </p:txBody>
      </p:sp>
      <p:sp>
        <p:nvSpPr>
          <p:cNvPr id="7" name="Content Placeholder 6"/>
          <p:cNvSpPr>
            <a:spLocks noGrp="1"/>
          </p:cNvSpPr>
          <p:nvPr>
            <p:ph idx="1"/>
          </p:nvPr>
        </p:nvSpPr>
        <p:spPr>
          <a:xfrm>
            <a:off x="304800" y="914400"/>
            <a:ext cx="8534400" cy="3276600"/>
          </a:xfrm>
        </p:spPr>
        <p:txBody>
          <a:bodyPr>
            <a:normAutofit fontScale="92500"/>
          </a:bodyPr>
          <a:lstStyle/>
          <a:p>
            <a:r>
              <a:rPr lang="en-US"/>
              <a:t>Available with all reports except for Load Status and Debt Notices</a:t>
            </a:r>
          </a:p>
          <a:p>
            <a:r>
              <a:rPr lang="en-US"/>
              <a:t>Contains all data associated with the invoice</a:t>
            </a:r>
          </a:p>
          <a:p>
            <a:r>
              <a:rPr lang="en-US"/>
              <a:t>Displayed by clicking the “Details” link for the invoice on the summary results page</a:t>
            </a:r>
          </a:p>
          <a:p>
            <a:r>
              <a:rPr lang="en-US"/>
              <a:t>Contains Reason and Remarks reference codes, Interest Reason reference codes &amp; Adjustment Reason reference codes</a:t>
            </a:r>
          </a:p>
          <a:p>
            <a:pPr lvl="1"/>
            <a:r>
              <a:rPr lang="en-US"/>
              <a:t>Complete reference code lists are available under the Info menu</a:t>
            </a:r>
          </a:p>
        </p:txBody>
      </p:sp>
    </p:spTree>
    <p:extLst>
      <p:ext uri="{BB962C8B-B14F-4D97-AF65-F5344CB8AC3E}">
        <p14:creationId xmlns:p14="http://schemas.microsoft.com/office/powerpoint/2010/main" val="11590849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fontScale="90000"/>
          </a:bodyPr>
          <a:lstStyle/>
          <a:p>
            <a:r>
              <a:rPr lang="en-US"/>
              <a:t>Detail report </a:t>
            </a:r>
          </a:p>
        </p:txBody>
      </p:sp>
      <p:sp>
        <p:nvSpPr>
          <p:cNvPr id="5" name="Date Placeholder 4"/>
          <p:cNvSpPr>
            <a:spLocks noGrp="1"/>
          </p:cNvSpPr>
          <p:nvPr>
            <p:ph type="dt" sz="half" idx="10"/>
          </p:nvPr>
        </p:nvSpPr>
        <p:spPr/>
        <p:txBody>
          <a:bodyPr/>
          <a:lstStyle/>
          <a:p>
            <a:fld id="{F282ED63-F903-49E3-90B1-C22521C242F8}" type="datetime1">
              <a:rPr lang="en-US" smtClean="0"/>
              <a:pPr/>
              <a:t>7/30/2024</a:t>
            </a:fld>
            <a:endParaRPr lang="en-US"/>
          </a:p>
        </p:txBody>
      </p:sp>
      <p:sp>
        <p:nvSpPr>
          <p:cNvPr id="6" name="Footer Placeholder 5"/>
          <p:cNvSpPr>
            <a:spLocks noGrp="1"/>
          </p:cNvSpPr>
          <p:nvPr>
            <p:ph type="ftr" sz="quarter" idx="11"/>
          </p:nvPr>
        </p:nvSpPr>
        <p:spPr/>
        <p:txBody>
          <a:bodyPr/>
          <a:lstStyle/>
          <a:p>
            <a:r>
              <a:rPr lang="en-US"/>
              <a:t>Integrity - Service - Innovation</a:t>
            </a:r>
          </a:p>
        </p:txBody>
      </p:sp>
      <p:sp>
        <p:nvSpPr>
          <p:cNvPr id="7" name="Slide Number Placeholder 6"/>
          <p:cNvSpPr>
            <a:spLocks noGrp="1"/>
          </p:cNvSpPr>
          <p:nvPr>
            <p:ph type="sldNum" sz="quarter" idx="12"/>
          </p:nvPr>
        </p:nvSpPr>
        <p:spPr/>
        <p:txBody>
          <a:bodyPr/>
          <a:lstStyle/>
          <a:p>
            <a:fld id="{ADB0A4B7-05AF-4F5F-8812-770AA6AFFD2E}" type="slidenum">
              <a:rPr lang="en-US" smtClean="0"/>
              <a:pPr/>
              <a:t>14</a:t>
            </a:fld>
            <a:endParaRPr lang="en-US"/>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2400" y="838200"/>
            <a:ext cx="7238999" cy="4397828"/>
          </a:xfr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3200" y="5257800"/>
            <a:ext cx="6268368" cy="1219200"/>
          </a:xfrm>
          <a:prstGeom prst="rect">
            <a:avLst/>
          </a:prstGeom>
        </p:spPr>
      </p:pic>
      <p:cxnSp>
        <p:nvCxnSpPr>
          <p:cNvPr id="8" name="Straight Arrow Connector 7"/>
          <p:cNvCxnSpPr/>
          <p:nvPr/>
        </p:nvCxnSpPr>
        <p:spPr>
          <a:xfrm>
            <a:off x="2019300" y="5410200"/>
            <a:ext cx="495300" cy="0"/>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56222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a:t>Detail report</a:t>
            </a:r>
          </a:p>
        </p:txBody>
      </p:sp>
      <p:pic>
        <p:nvPicPr>
          <p:cNvPr id="10" name="Content Placeholder 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1" y="838201"/>
            <a:ext cx="7010399" cy="4495799"/>
          </a:xfrm>
        </p:spPr>
      </p:pic>
      <p:sp>
        <p:nvSpPr>
          <p:cNvPr id="5" name="Date Placeholder 4"/>
          <p:cNvSpPr>
            <a:spLocks noGrp="1"/>
          </p:cNvSpPr>
          <p:nvPr>
            <p:ph type="dt" sz="half" idx="10"/>
          </p:nvPr>
        </p:nvSpPr>
        <p:spPr/>
        <p:txBody>
          <a:bodyPr/>
          <a:lstStyle/>
          <a:p>
            <a:fld id="{F282ED63-F903-49E3-90B1-C22521C242F8}" type="datetime1">
              <a:rPr lang="en-US" smtClean="0"/>
              <a:pPr/>
              <a:t>7/30/2024</a:t>
            </a:fld>
            <a:endParaRPr lang="en-US"/>
          </a:p>
        </p:txBody>
      </p:sp>
      <p:sp>
        <p:nvSpPr>
          <p:cNvPr id="6" name="Footer Placeholder 5"/>
          <p:cNvSpPr>
            <a:spLocks noGrp="1"/>
          </p:cNvSpPr>
          <p:nvPr>
            <p:ph type="ftr" sz="quarter" idx="11"/>
          </p:nvPr>
        </p:nvSpPr>
        <p:spPr/>
        <p:txBody>
          <a:bodyPr/>
          <a:lstStyle/>
          <a:p>
            <a:r>
              <a:rPr lang="en-US"/>
              <a:t>Integrity - Service - Innovation</a:t>
            </a:r>
          </a:p>
        </p:txBody>
      </p:sp>
      <p:sp>
        <p:nvSpPr>
          <p:cNvPr id="7" name="Slide Number Placeholder 6"/>
          <p:cNvSpPr>
            <a:spLocks noGrp="1"/>
          </p:cNvSpPr>
          <p:nvPr>
            <p:ph type="sldNum" sz="quarter" idx="12"/>
          </p:nvPr>
        </p:nvSpPr>
        <p:spPr/>
        <p:txBody>
          <a:bodyPr/>
          <a:lstStyle/>
          <a:p>
            <a:fld id="{ADB0A4B7-05AF-4F5F-8812-770AA6AFFD2E}" type="slidenum">
              <a:rPr lang="en-US" smtClean="0"/>
              <a:pPr/>
              <a:t>15</a:t>
            </a:fld>
            <a:endParaRPr lang="en-US"/>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4801" y="5359400"/>
            <a:ext cx="7512997" cy="1129215"/>
          </a:xfrm>
          <a:prstGeom prst="rect">
            <a:avLst/>
          </a:prstGeom>
        </p:spPr>
      </p:pic>
      <p:cxnSp>
        <p:nvCxnSpPr>
          <p:cNvPr id="9" name="Straight Arrow Connector 8"/>
          <p:cNvCxnSpPr/>
          <p:nvPr/>
        </p:nvCxnSpPr>
        <p:spPr>
          <a:xfrm>
            <a:off x="762000" y="5791200"/>
            <a:ext cx="495300" cy="0"/>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94754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fontScale="90000"/>
          </a:bodyPr>
          <a:lstStyle/>
          <a:p>
            <a:r>
              <a:rPr lang="en-US"/>
              <a:t>Email Assistance</a:t>
            </a:r>
          </a:p>
        </p:txBody>
      </p:sp>
      <p:sp>
        <p:nvSpPr>
          <p:cNvPr id="5" name="Date Placeholder 4"/>
          <p:cNvSpPr>
            <a:spLocks noGrp="1"/>
          </p:cNvSpPr>
          <p:nvPr>
            <p:ph type="dt" sz="half" idx="10"/>
          </p:nvPr>
        </p:nvSpPr>
        <p:spPr/>
        <p:txBody>
          <a:bodyPr/>
          <a:lstStyle/>
          <a:p>
            <a:fld id="{F282ED63-F903-49E3-90B1-C22521C242F8}" type="datetime1">
              <a:rPr lang="en-US" smtClean="0"/>
              <a:pPr/>
              <a:t>7/30/2024</a:t>
            </a:fld>
            <a:endParaRPr lang="en-US"/>
          </a:p>
        </p:txBody>
      </p:sp>
      <p:sp>
        <p:nvSpPr>
          <p:cNvPr id="6" name="Footer Placeholder 5"/>
          <p:cNvSpPr>
            <a:spLocks noGrp="1"/>
          </p:cNvSpPr>
          <p:nvPr>
            <p:ph type="ftr" sz="quarter" idx="11"/>
          </p:nvPr>
        </p:nvSpPr>
        <p:spPr/>
        <p:txBody>
          <a:bodyPr/>
          <a:lstStyle/>
          <a:p>
            <a:r>
              <a:rPr lang="en-US"/>
              <a:t>Integrity - Service - Innovation</a:t>
            </a:r>
          </a:p>
        </p:txBody>
      </p:sp>
      <p:sp>
        <p:nvSpPr>
          <p:cNvPr id="7" name="Slide Number Placeholder 6"/>
          <p:cNvSpPr>
            <a:spLocks noGrp="1"/>
          </p:cNvSpPr>
          <p:nvPr>
            <p:ph type="sldNum" sz="quarter" idx="12"/>
          </p:nvPr>
        </p:nvSpPr>
        <p:spPr/>
        <p:txBody>
          <a:bodyPr/>
          <a:lstStyle/>
          <a:p>
            <a:fld id="{ADB0A4B7-05AF-4F5F-8812-770AA6AFFD2E}" type="slidenum">
              <a:rPr lang="en-US" smtClean="0"/>
              <a:pPr/>
              <a:t>16</a:t>
            </a:fld>
            <a:endParaRPr lang="en-US"/>
          </a:p>
        </p:txBody>
      </p:sp>
      <p:pic>
        <p:nvPicPr>
          <p:cNvPr id="3" name="Picture 2" descr="https://wawf.eb.mil/ - myInvoice - Windows Internet Explor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1400" y="914400"/>
            <a:ext cx="5334000" cy="5562600"/>
          </a:xfrm>
          <a:prstGeom prst="rect">
            <a:avLst/>
          </a:prstGeom>
        </p:spPr>
      </p:pic>
      <p:sp>
        <p:nvSpPr>
          <p:cNvPr id="4" name="Content Placeholder 3"/>
          <p:cNvSpPr>
            <a:spLocks noGrp="1"/>
          </p:cNvSpPr>
          <p:nvPr>
            <p:ph idx="1"/>
          </p:nvPr>
        </p:nvSpPr>
        <p:spPr>
          <a:xfrm>
            <a:off x="304800" y="1066800"/>
            <a:ext cx="3276600" cy="5105400"/>
          </a:xfrm>
        </p:spPr>
        <p:txBody>
          <a:bodyPr>
            <a:normAutofit/>
          </a:bodyPr>
          <a:lstStyle/>
          <a:p>
            <a:r>
              <a:rPr lang="en-US"/>
              <a:t>Email assistance is available with myInvoice reports</a:t>
            </a:r>
          </a:p>
          <a:p>
            <a:pPr marL="457200" lvl="1" indent="0">
              <a:buNone/>
            </a:pPr>
            <a:r>
              <a:rPr lang="en-US"/>
              <a:t>Exclusion applies to the following reports:</a:t>
            </a:r>
          </a:p>
          <a:p>
            <a:pPr lvl="1"/>
            <a:r>
              <a:rPr lang="en-US"/>
              <a:t>Load Status Report </a:t>
            </a:r>
          </a:p>
          <a:p>
            <a:pPr lvl="1"/>
            <a:r>
              <a:rPr lang="en-US"/>
              <a:t>Debt Notices Report</a:t>
            </a:r>
          </a:p>
          <a:p>
            <a:r>
              <a:rPr lang="en-US"/>
              <a:t>Please use AskDFAS for the following Sites:</a:t>
            </a:r>
          </a:p>
          <a:p>
            <a:pPr lvl="1"/>
            <a:r>
              <a:rPr lang="en-US"/>
              <a:t>Cleveland</a:t>
            </a:r>
          </a:p>
          <a:p>
            <a:pPr lvl="1"/>
            <a:r>
              <a:rPr lang="en-US"/>
              <a:t>Columbus</a:t>
            </a:r>
          </a:p>
          <a:p>
            <a:pPr lvl="1"/>
            <a:r>
              <a:rPr lang="en-US"/>
              <a:t>Indianapolis</a:t>
            </a:r>
          </a:p>
        </p:txBody>
      </p:sp>
      <p:cxnSp>
        <p:nvCxnSpPr>
          <p:cNvPr id="9" name="Straight Arrow Connector 8"/>
          <p:cNvCxnSpPr/>
          <p:nvPr/>
        </p:nvCxnSpPr>
        <p:spPr>
          <a:xfrm flipH="1">
            <a:off x="5562600" y="5181600"/>
            <a:ext cx="381000" cy="685800"/>
          </a:xfrm>
          <a:prstGeom prst="straightConnector1">
            <a:avLst/>
          </a:prstGeom>
          <a:ln w="57150">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5372725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fontScale="90000"/>
          </a:bodyPr>
          <a:lstStyle/>
          <a:p>
            <a:r>
              <a:rPr lang="en-US"/>
              <a:t>Downloading Results</a:t>
            </a:r>
          </a:p>
        </p:txBody>
      </p:sp>
      <p:sp>
        <p:nvSpPr>
          <p:cNvPr id="5" name="Date Placeholder 4"/>
          <p:cNvSpPr>
            <a:spLocks noGrp="1"/>
          </p:cNvSpPr>
          <p:nvPr>
            <p:ph type="dt" sz="half" idx="10"/>
          </p:nvPr>
        </p:nvSpPr>
        <p:spPr/>
        <p:txBody>
          <a:bodyPr/>
          <a:lstStyle/>
          <a:p>
            <a:fld id="{F282ED63-F903-49E3-90B1-C22521C242F8}" type="datetime1">
              <a:rPr lang="en-US" smtClean="0"/>
              <a:pPr/>
              <a:t>7/30/2024</a:t>
            </a:fld>
            <a:endParaRPr lang="en-US"/>
          </a:p>
        </p:txBody>
      </p:sp>
      <p:sp>
        <p:nvSpPr>
          <p:cNvPr id="6" name="Footer Placeholder 5"/>
          <p:cNvSpPr>
            <a:spLocks noGrp="1"/>
          </p:cNvSpPr>
          <p:nvPr>
            <p:ph type="ftr" sz="quarter" idx="11"/>
          </p:nvPr>
        </p:nvSpPr>
        <p:spPr/>
        <p:txBody>
          <a:bodyPr/>
          <a:lstStyle/>
          <a:p>
            <a:r>
              <a:rPr lang="en-US"/>
              <a:t>Integrity - Service - Innovation</a:t>
            </a:r>
          </a:p>
        </p:txBody>
      </p:sp>
      <p:sp>
        <p:nvSpPr>
          <p:cNvPr id="7" name="Slide Number Placeholder 6"/>
          <p:cNvSpPr>
            <a:spLocks noGrp="1"/>
          </p:cNvSpPr>
          <p:nvPr>
            <p:ph type="sldNum" sz="quarter" idx="12"/>
          </p:nvPr>
        </p:nvSpPr>
        <p:spPr/>
        <p:txBody>
          <a:bodyPr/>
          <a:lstStyle/>
          <a:p>
            <a:fld id="{ADB0A4B7-05AF-4F5F-8812-770AA6AFFD2E}" type="slidenum">
              <a:rPr lang="en-US" smtClean="0"/>
              <a:pPr/>
              <a:t>17</a:t>
            </a:fld>
            <a:endParaRPr lang="en-US"/>
          </a:p>
        </p:txBody>
      </p:sp>
      <p:sp>
        <p:nvSpPr>
          <p:cNvPr id="2" name="Content Placeholder 1"/>
          <p:cNvSpPr>
            <a:spLocks noGrp="1"/>
          </p:cNvSpPr>
          <p:nvPr>
            <p:ph idx="1"/>
          </p:nvPr>
        </p:nvSpPr>
        <p:spPr/>
        <p:txBody>
          <a:bodyPr/>
          <a:lstStyle/>
          <a:p>
            <a:r>
              <a:rPr lang="en-US"/>
              <a:t>Reports are downloadable as a comma delimited text file</a:t>
            </a:r>
          </a:p>
          <a:p>
            <a:r>
              <a:rPr lang="en-US"/>
              <a:t>Downloading report data is a resource intensive process that relies on both server side and client side resources</a:t>
            </a:r>
          </a:p>
          <a:p>
            <a:r>
              <a:rPr lang="en-US"/>
              <a:t>Download process begins when the user clicks the “Download (txt)” button</a:t>
            </a:r>
          </a:p>
          <a:p>
            <a:pPr lvl="1"/>
            <a:r>
              <a:rPr lang="en-US"/>
              <a:t>A “Downloading” popup displays instructions not to close the window before the download is complete</a:t>
            </a:r>
          </a:p>
          <a:p>
            <a:pPr lvl="1"/>
            <a:r>
              <a:rPr lang="en-US"/>
              <a:t>Be patient when downloading files, especially large spreadsheets</a:t>
            </a:r>
          </a:p>
          <a:p>
            <a:pPr marL="457200" lvl="1" indent="0">
              <a:buNone/>
            </a:pPr>
            <a:endParaRPr lang="en-US"/>
          </a:p>
          <a:p>
            <a:pPr marL="457200" lvl="1" indent="0">
              <a:buNone/>
            </a:pPr>
            <a:r>
              <a:rPr lang="en-US"/>
              <a:t>Link on how to view a txt file in excel format:</a:t>
            </a:r>
          </a:p>
          <a:p>
            <a:pPr marL="457200" lvl="1" indent="0">
              <a:buNone/>
            </a:pPr>
            <a:r>
              <a:rPr lang="en-US">
                <a:hlinkClick r:id="rId3"/>
              </a:rPr>
              <a:t>https://www.youtube.com/watch?v=sbYi85oRH5o&amp;spfreload=10</a:t>
            </a:r>
            <a:r>
              <a:rPr lang="en-US"/>
              <a:t> </a:t>
            </a:r>
          </a:p>
          <a:p>
            <a:pPr marL="0" indent="0">
              <a:buNone/>
            </a:pPr>
            <a:r>
              <a:rPr lang="en-US"/>
              <a:t> </a:t>
            </a:r>
          </a:p>
        </p:txBody>
      </p:sp>
    </p:spTree>
    <p:extLst>
      <p:ext uri="{BB962C8B-B14F-4D97-AF65-F5344CB8AC3E}">
        <p14:creationId xmlns:p14="http://schemas.microsoft.com/office/powerpoint/2010/main" val="7918888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Information Menu</a:t>
            </a:r>
          </a:p>
        </p:txBody>
      </p:sp>
      <p:sp>
        <p:nvSpPr>
          <p:cNvPr id="4" name="Date Placeholder 3"/>
          <p:cNvSpPr>
            <a:spLocks noGrp="1"/>
          </p:cNvSpPr>
          <p:nvPr>
            <p:ph type="dt" sz="half" idx="10"/>
          </p:nvPr>
        </p:nvSpPr>
        <p:spPr/>
        <p:txBody>
          <a:bodyPr/>
          <a:lstStyle/>
          <a:p>
            <a:fld id="{F1E19B86-9834-4D3E-80C2-4D1D37A351F9}" type="datetime1">
              <a:rPr lang="en-US" smtClean="0"/>
              <a:pPr/>
              <a:t>7/30/2024</a:t>
            </a:fld>
            <a:endParaRPr lang="en-US"/>
          </a:p>
        </p:txBody>
      </p:sp>
      <p:sp>
        <p:nvSpPr>
          <p:cNvPr id="5" name="Footer Placeholder 4"/>
          <p:cNvSpPr>
            <a:spLocks noGrp="1"/>
          </p:cNvSpPr>
          <p:nvPr>
            <p:ph type="ftr" sz="quarter" idx="11"/>
          </p:nvPr>
        </p:nvSpPr>
        <p:spPr/>
        <p:txBody>
          <a:bodyPr/>
          <a:lstStyle/>
          <a:p>
            <a:r>
              <a:rPr lang="en-US"/>
              <a:t>Integrity - Service - Innovation</a:t>
            </a:r>
          </a:p>
        </p:txBody>
      </p:sp>
      <p:sp>
        <p:nvSpPr>
          <p:cNvPr id="6" name="Slide Number Placeholder 5"/>
          <p:cNvSpPr>
            <a:spLocks noGrp="1"/>
          </p:cNvSpPr>
          <p:nvPr>
            <p:ph type="sldNum" sz="quarter" idx="12"/>
          </p:nvPr>
        </p:nvSpPr>
        <p:spPr/>
        <p:txBody>
          <a:bodyPr/>
          <a:lstStyle/>
          <a:p>
            <a:fld id="{2C4898AF-1F4D-4737-8FEA-706E03585D5F}" type="slidenum">
              <a:rPr lang="en-US" smtClean="0"/>
              <a:pPr/>
              <a:t>18</a:t>
            </a:fld>
            <a:endParaRPr lang="en-US"/>
          </a:p>
        </p:txBody>
      </p:sp>
      <p:sp>
        <p:nvSpPr>
          <p:cNvPr id="11" name="Content Placeholder 10"/>
          <p:cNvSpPr>
            <a:spLocks noGrp="1"/>
          </p:cNvSpPr>
          <p:nvPr>
            <p:ph idx="1"/>
          </p:nvPr>
        </p:nvSpPr>
        <p:spPr/>
        <p:txBody>
          <a:bodyPr/>
          <a:lstStyle/>
          <a:p>
            <a:r>
              <a:rPr lang="en-US"/>
              <a:t>myInvoice allows users to view reference code tables and access external web sites</a:t>
            </a:r>
          </a:p>
        </p:txBody>
      </p:sp>
      <p:pic>
        <p:nvPicPr>
          <p:cNvPr id="12" name="Content Placeholder 6" descr="https://wawf.eb.mil/ - myInvoice - Windows Internet Explore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888" y="1981200"/>
            <a:ext cx="6760712" cy="4476750"/>
          </a:xfrm>
          <a:prstGeom prst="rect">
            <a:avLst/>
          </a:prstGeom>
        </p:spPr>
      </p:pic>
      <p:cxnSp>
        <p:nvCxnSpPr>
          <p:cNvPr id="8" name="Straight Arrow Connector 7"/>
          <p:cNvCxnSpPr/>
          <p:nvPr/>
        </p:nvCxnSpPr>
        <p:spPr>
          <a:xfrm flipV="1">
            <a:off x="1066800" y="2362200"/>
            <a:ext cx="402088" cy="152400"/>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191000" y="4239894"/>
            <a:ext cx="2362200" cy="1077218"/>
          </a:xfrm>
          <a:prstGeom prst="rect">
            <a:avLst/>
          </a:prstGeom>
          <a:noFill/>
        </p:spPr>
        <p:txBody>
          <a:bodyPr wrap="square" rtlCol="0">
            <a:spAutoFit/>
          </a:bodyPr>
          <a:lstStyle/>
          <a:p>
            <a:pPr fontAlgn="auto">
              <a:spcBef>
                <a:spcPts val="0"/>
              </a:spcBef>
              <a:spcAft>
                <a:spcPts val="0"/>
              </a:spcAft>
              <a:defRPr/>
            </a:pPr>
            <a:r>
              <a:rPr lang="en-US" sz="1600">
                <a:latin typeface="Arial" panose="020B0604020202020204" pitchFamily="34" charset="0"/>
                <a:cs typeface="Arial" panose="020B0604020202020204" pitchFamily="34" charset="0"/>
              </a:rPr>
              <a:t>Use this page to view reference codes or navigate to external websites.</a:t>
            </a:r>
          </a:p>
        </p:txBody>
      </p:sp>
    </p:spTree>
    <p:extLst>
      <p:ext uri="{BB962C8B-B14F-4D97-AF65-F5344CB8AC3E}">
        <p14:creationId xmlns:p14="http://schemas.microsoft.com/office/powerpoint/2010/main" val="32893944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57" t="5458" r="12721" b="56446"/>
          <a:stretch/>
        </p:blipFill>
        <p:spPr bwMode="auto">
          <a:xfrm>
            <a:off x="1468888" y="2667000"/>
            <a:ext cx="6431280" cy="2809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fontScale="90000"/>
          </a:bodyPr>
          <a:lstStyle/>
          <a:p>
            <a:r>
              <a:rPr lang="en-US"/>
              <a:t>Preferences Menu</a:t>
            </a:r>
          </a:p>
        </p:txBody>
      </p:sp>
      <p:sp>
        <p:nvSpPr>
          <p:cNvPr id="4" name="Date Placeholder 3"/>
          <p:cNvSpPr>
            <a:spLocks noGrp="1"/>
          </p:cNvSpPr>
          <p:nvPr>
            <p:ph type="dt" sz="half" idx="10"/>
          </p:nvPr>
        </p:nvSpPr>
        <p:spPr/>
        <p:txBody>
          <a:bodyPr/>
          <a:lstStyle/>
          <a:p>
            <a:fld id="{F1E19B86-9834-4D3E-80C2-4D1D37A351F9}" type="datetime1">
              <a:rPr lang="en-US" smtClean="0"/>
              <a:pPr/>
              <a:t>7/30/2024</a:t>
            </a:fld>
            <a:endParaRPr lang="en-US"/>
          </a:p>
        </p:txBody>
      </p:sp>
      <p:sp>
        <p:nvSpPr>
          <p:cNvPr id="5" name="Footer Placeholder 4"/>
          <p:cNvSpPr>
            <a:spLocks noGrp="1"/>
          </p:cNvSpPr>
          <p:nvPr>
            <p:ph type="ftr" sz="quarter" idx="11"/>
          </p:nvPr>
        </p:nvSpPr>
        <p:spPr/>
        <p:txBody>
          <a:bodyPr/>
          <a:lstStyle/>
          <a:p>
            <a:r>
              <a:rPr lang="en-US"/>
              <a:t>Integrity - Service - Innovation</a:t>
            </a:r>
          </a:p>
        </p:txBody>
      </p:sp>
      <p:sp>
        <p:nvSpPr>
          <p:cNvPr id="6" name="Slide Number Placeholder 5"/>
          <p:cNvSpPr>
            <a:spLocks noGrp="1"/>
          </p:cNvSpPr>
          <p:nvPr>
            <p:ph type="sldNum" sz="quarter" idx="12"/>
          </p:nvPr>
        </p:nvSpPr>
        <p:spPr/>
        <p:txBody>
          <a:bodyPr/>
          <a:lstStyle/>
          <a:p>
            <a:fld id="{2C4898AF-1F4D-4737-8FEA-706E03585D5F}" type="slidenum">
              <a:rPr lang="en-US" smtClean="0"/>
              <a:pPr/>
              <a:t>19</a:t>
            </a:fld>
            <a:endParaRPr lang="en-US"/>
          </a:p>
        </p:txBody>
      </p:sp>
      <p:sp>
        <p:nvSpPr>
          <p:cNvPr id="11" name="Content Placeholder 10"/>
          <p:cNvSpPr>
            <a:spLocks noGrp="1"/>
          </p:cNvSpPr>
          <p:nvPr>
            <p:ph idx="1"/>
          </p:nvPr>
        </p:nvSpPr>
        <p:spPr/>
        <p:txBody>
          <a:bodyPr/>
          <a:lstStyle/>
          <a:p>
            <a:r>
              <a:rPr lang="en-US"/>
              <a:t>myInvoice allows users to select a color Theme and select if they want to receive Advice of Payments</a:t>
            </a:r>
          </a:p>
        </p:txBody>
      </p:sp>
      <p:cxnSp>
        <p:nvCxnSpPr>
          <p:cNvPr id="8" name="Straight Arrow Connector 7"/>
          <p:cNvCxnSpPr/>
          <p:nvPr/>
        </p:nvCxnSpPr>
        <p:spPr>
          <a:xfrm flipH="1">
            <a:off x="3200400" y="2514600"/>
            <a:ext cx="760228" cy="228600"/>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09021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fontScale="90000"/>
          </a:bodyPr>
          <a:lstStyle/>
          <a:p>
            <a:r>
              <a:rPr lang="en-US"/>
              <a:t>MyInvoice</a:t>
            </a:r>
          </a:p>
        </p:txBody>
      </p:sp>
      <p:sp>
        <p:nvSpPr>
          <p:cNvPr id="5" name="Date Placeholder 4"/>
          <p:cNvSpPr>
            <a:spLocks noGrp="1"/>
          </p:cNvSpPr>
          <p:nvPr>
            <p:ph type="dt" sz="half" idx="10"/>
          </p:nvPr>
        </p:nvSpPr>
        <p:spPr/>
        <p:txBody>
          <a:bodyPr/>
          <a:lstStyle/>
          <a:p>
            <a:fld id="{F282ED63-F903-49E3-90B1-C22521C242F8}" type="datetime1">
              <a:rPr lang="en-US" smtClean="0"/>
              <a:pPr/>
              <a:t>7/30/2024</a:t>
            </a:fld>
            <a:endParaRPr lang="en-US"/>
          </a:p>
        </p:txBody>
      </p:sp>
      <p:sp>
        <p:nvSpPr>
          <p:cNvPr id="6" name="Footer Placeholder 5"/>
          <p:cNvSpPr>
            <a:spLocks noGrp="1"/>
          </p:cNvSpPr>
          <p:nvPr>
            <p:ph type="ftr" sz="quarter" idx="11"/>
          </p:nvPr>
        </p:nvSpPr>
        <p:spPr/>
        <p:txBody>
          <a:bodyPr/>
          <a:lstStyle/>
          <a:p>
            <a:r>
              <a:rPr lang="en-US"/>
              <a:t>Integrity - Service - Innovation</a:t>
            </a:r>
          </a:p>
        </p:txBody>
      </p:sp>
      <p:sp>
        <p:nvSpPr>
          <p:cNvPr id="7" name="Slide Number Placeholder 6"/>
          <p:cNvSpPr>
            <a:spLocks noGrp="1"/>
          </p:cNvSpPr>
          <p:nvPr>
            <p:ph type="sldNum" sz="quarter" idx="12"/>
          </p:nvPr>
        </p:nvSpPr>
        <p:spPr/>
        <p:txBody>
          <a:bodyPr/>
          <a:lstStyle/>
          <a:p>
            <a:fld id="{ADB0A4B7-05AF-4F5F-8812-770AA6AFFD2E}" type="slidenum">
              <a:rPr lang="en-US" smtClean="0"/>
              <a:pPr/>
              <a:t>2</a:t>
            </a:fld>
            <a:endParaRPr lang="en-US"/>
          </a:p>
        </p:txBody>
      </p:sp>
      <p:sp>
        <p:nvSpPr>
          <p:cNvPr id="3" name="Content Placeholder 2"/>
          <p:cNvSpPr>
            <a:spLocks noGrp="1"/>
          </p:cNvSpPr>
          <p:nvPr>
            <p:ph idx="1"/>
          </p:nvPr>
        </p:nvSpPr>
        <p:spPr>
          <a:xfrm>
            <a:off x="228600" y="990600"/>
            <a:ext cx="8534400" cy="5105400"/>
          </a:xfrm>
        </p:spPr>
        <p:txBody>
          <a:bodyPr>
            <a:normAutofit lnSpcReduction="10000"/>
          </a:bodyPr>
          <a:lstStyle/>
          <a:p>
            <a:r>
              <a:rPr lang="en-US"/>
              <a:t>Web-based application developed specifically for vendors and government users to obtain status of vendor’s invoices</a:t>
            </a:r>
          </a:p>
          <a:p>
            <a:endParaRPr lang="en-US"/>
          </a:p>
          <a:p>
            <a:r>
              <a:rPr lang="en-US"/>
              <a:t>Requires PIEE (Procurement Integrated Enterprise Environment) WAWF registration with at least one active role to access the myInvoice web application</a:t>
            </a:r>
          </a:p>
          <a:p>
            <a:endParaRPr lang="en-US"/>
          </a:p>
          <a:p>
            <a:r>
              <a:rPr lang="en-US"/>
              <a:t>Consolidates invoice information, paid and unpaid, as provided by numerous DFAS payment systems, into a central repository</a:t>
            </a:r>
          </a:p>
          <a:p>
            <a:endParaRPr lang="en-US"/>
          </a:p>
          <a:p>
            <a:r>
              <a:rPr lang="en-US"/>
              <a:t>Users may query and view data, and also download information for further analysis</a:t>
            </a:r>
          </a:p>
          <a:p>
            <a:endParaRPr lang="en-US"/>
          </a:p>
        </p:txBody>
      </p:sp>
    </p:spTree>
    <p:extLst>
      <p:ext uri="{BB962C8B-B14F-4D97-AF65-F5344CB8AC3E}">
        <p14:creationId xmlns:p14="http://schemas.microsoft.com/office/powerpoint/2010/main" val="40574038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fontScale="90000"/>
          </a:bodyPr>
          <a:lstStyle/>
          <a:p>
            <a:r>
              <a:rPr lang="en-US"/>
              <a:t>Paid Information Retention Timeframes</a:t>
            </a:r>
          </a:p>
        </p:txBody>
      </p:sp>
      <p:sp>
        <p:nvSpPr>
          <p:cNvPr id="5" name="Date Placeholder 4"/>
          <p:cNvSpPr>
            <a:spLocks noGrp="1"/>
          </p:cNvSpPr>
          <p:nvPr>
            <p:ph type="dt" sz="half" idx="10"/>
          </p:nvPr>
        </p:nvSpPr>
        <p:spPr/>
        <p:txBody>
          <a:bodyPr/>
          <a:lstStyle/>
          <a:p>
            <a:fld id="{F282ED63-F903-49E3-90B1-C22521C242F8}" type="datetime1">
              <a:rPr lang="en-US" smtClean="0"/>
              <a:pPr/>
              <a:t>7/30/2024</a:t>
            </a:fld>
            <a:endParaRPr lang="en-US"/>
          </a:p>
        </p:txBody>
      </p:sp>
      <p:sp>
        <p:nvSpPr>
          <p:cNvPr id="6" name="Footer Placeholder 5"/>
          <p:cNvSpPr>
            <a:spLocks noGrp="1"/>
          </p:cNvSpPr>
          <p:nvPr>
            <p:ph type="ftr" sz="quarter" idx="11"/>
          </p:nvPr>
        </p:nvSpPr>
        <p:spPr/>
        <p:txBody>
          <a:bodyPr/>
          <a:lstStyle/>
          <a:p>
            <a:r>
              <a:rPr lang="en-US"/>
              <a:t>Integrity - Service - Innovation</a:t>
            </a:r>
          </a:p>
        </p:txBody>
      </p:sp>
      <p:sp>
        <p:nvSpPr>
          <p:cNvPr id="7" name="Slide Number Placeholder 6"/>
          <p:cNvSpPr>
            <a:spLocks noGrp="1"/>
          </p:cNvSpPr>
          <p:nvPr>
            <p:ph type="sldNum" sz="quarter" idx="12"/>
          </p:nvPr>
        </p:nvSpPr>
        <p:spPr/>
        <p:txBody>
          <a:bodyPr/>
          <a:lstStyle/>
          <a:p>
            <a:fld id="{ADB0A4B7-05AF-4F5F-8812-770AA6AFFD2E}" type="slidenum">
              <a:rPr lang="en-US" smtClean="0"/>
              <a:pPr/>
              <a:t>20</a:t>
            </a:fld>
            <a:endParaRPr lang="en-US"/>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3896317006"/>
              </p:ext>
            </p:extLst>
          </p:nvPr>
        </p:nvGraphicFramePr>
        <p:xfrm>
          <a:off x="1752600" y="1676400"/>
          <a:ext cx="5181600" cy="445008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20000"/>
                    </a:ext>
                  </a:extLst>
                </a:gridCol>
                <a:gridCol w="2590800">
                  <a:extLst>
                    <a:ext uri="{9D8B030D-6E8A-4147-A177-3AD203B41FA5}">
                      <a16:colId xmlns:a16="http://schemas.microsoft.com/office/drawing/2014/main" val="20001"/>
                    </a:ext>
                  </a:extLst>
                </a:gridCol>
              </a:tblGrid>
              <a:tr h="370840">
                <a:tc>
                  <a:txBody>
                    <a:bodyPr/>
                    <a:lstStyle/>
                    <a:p>
                      <a:pPr algn="ctr"/>
                      <a:r>
                        <a:rPr lang="en-US"/>
                        <a:t>System</a:t>
                      </a:r>
                    </a:p>
                  </a:txBody>
                  <a:tcPr/>
                </a:tc>
                <a:tc>
                  <a:txBody>
                    <a:bodyPr/>
                    <a:lstStyle/>
                    <a:p>
                      <a:r>
                        <a:rPr lang="en-US"/>
                        <a:t>Timeframe</a:t>
                      </a:r>
                    </a:p>
                  </a:txBody>
                  <a:tcPr/>
                </a:tc>
                <a:extLst>
                  <a:ext uri="{0D108BD9-81ED-4DB2-BD59-A6C34878D82A}">
                    <a16:rowId xmlns:a16="http://schemas.microsoft.com/office/drawing/2014/main" val="10000"/>
                  </a:ext>
                </a:extLst>
              </a:tr>
              <a:tr h="370840">
                <a:tc>
                  <a:txBody>
                    <a:bodyPr/>
                    <a:lstStyle/>
                    <a:p>
                      <a:r>
                        <a:rPr lang="en-US"/>
                        <a:t>EBS</a:t>
                      </a:r>
                    </a:p>
                  </a:txBody>
                  <a:tcPr/>
                </a:tc>
                <a:tc>
                  <a:txBody>
                    <a:bodyPr/>
                    <a:lstStyle/>
                    <a:p>
                      <a:r>
                        <a:rPr lang="en-US"/>
                        <a:t>30 DAYS**</a:t>
                      </a:r>
                    </a:p>
                  </a:txBody>
                  <a:tcPr/>
                </a:tc>
                <a:extLst>
                  <a:ext uri="{0D108BD9-81ED-4DB2-BD59-A6C34878D82A}">
                    <a16:rowId xmlns:a16="http://schemas.microsoft.com/office/drawing/2014/main" val="10001"/>
                  </a:ext>
                </a:extLst>
              </a:tr>
              <a:tr h="370840">
                <a:tc>
                  <a:txBody>
                    <a:bodyPr/>
                    <a:lstStyle/>
                    <a:p>
                      <a:r>
                        <a:rPr lang="en-US"/>
                        <a:t>GFEBS</a:t>
                      </a:r>
                    </a:p>
                  </a:txBody>
                  <a:tcPr/>
                </a:tc>
                <a:tc>
                  <a:txBody>
                    <a:bodyPr/>
                    <a:lstStyle/>
                    <a:p>
                      <a:r>
                        <a:rPr lang="en-US"/>
                        <a:t>90 DAYS</a:t>
                      </a:r>
                    </a:p>
                  </a:txBody>
                  <a:tcPr/>
                </a:tc>
                <a:extLst>
                  <a:ext uri="{0D108BD9-81ED-4DB2-BD59-A6C34878D82A}">
                    <a16:rowId xmlns:a16="http://schemas.microsoft.com/office/drawing/2014/main" val="10002"/>
                  </a:ext>
                </a:extLst>
              </a:tr>
              <a:tr h="370840">
                <a:tc>
                  <a:txBody>
                    <a:bodyPr/>
                    <a:lstStyle/>
                    <a:p>
                      <a:r>
                        <a:rPr lang="en-US"/>
                        <a:t>MOCAS</a:t>
                      </a:r>
                    </a:p>
                  </a:txBody>
                  <a:tcPr/>
                </a:tc>
                <a:tc>
                  <a:txBody>
                    <a:bodyPr/>
                    <a:lstStyle/>
                    <a:p>
                      <a:r>
                        <a:rPr lang="en-US"/>
                        <a:t>90 DAYS</a:t>
                      </a:r>
                    </a:p>
                  </a:txBody>
                  <a:tcPr/>
                </a:tc>
                <a:extLst>
                  <a:ext uri="{0D108BD9-81ED-4DB2-BD59-A6C34878D82A}">
                    <a16:rowId xmlns:a16="http://schemas.microsoft.com/office/drawing/2014/main" val="10003"/>
                  </a:ext>
                </a:extLst>
              </a:tr>
              <a:tr h="370840">
                <a:tc>
                  <a:txBody>
                    <a:bodyPr/>
                    <a:lstStyle/>
                    <a:p>
                      <a:r>
                        <a:rPr lang="en-US"/>
                        <a:t>CAPS</a:t>
                      </a:r>
                    </a:p>
                  </a:txBody>
                  <a:tcPr/>
                </a:tc>
                <a:tc>
                  <a:txBody>
                    <a:bodyPr/>
                    <a:lstStyle/>
                    <a:p>
                      <a:r>
                        <a:rPr lang="en-US"/>
                        <a:t>120 DAYS</a:t>
                      </a:r>
                    </a:p>
                  </a:txBody>
                  <a:tcPr/>
                </a:tc>
                <a:extLst>
                  <a:ext uri="{0D108BD9-81ED-4DB2-BD59-A6C34878D82A}">
                    <a16:rowId xmlns:a16="http://schemas.microsoft.com/office/drawing/2014/main" val="10004"/>
                  </a:ext>
                </a:extLst>
              </a:tr>
              <a:tr h="370840">
                <a:tc>
                  <a:txBody>
                    <a:bodyPr/>
                    <a:lstStyle/>
                    <a:p>
                      <a:r>
                        <a:rPr lang="en-US"/>
                        <a:t>DAI</a:t>
                      </a:r>
                    </a:p>
                  </a:txBody>
                  <a:tcPr/>
                </a:tc>
                <a:tc>
                  <a:txBody>
                    <a:bodyPr/>
                    <a:lstStyle/>
                    <a:p>
                      <a:r>
                        <a:rPr lang="en-US"/>
                        <a:t>120 DAYS</a:t>
                      </a:r>
                    </a:p>
                  </a:txBody>
                  <a:tcPr/>
                </a:tc>
                <a:extLst>
                  <a:ext uri="{0D108BD9-81ED-4DB2-BD59-A6C34878D82A}">
                    <a16:rowId xmlns:a16="http://schemas.microsoft.com/office/drawing/2014/main" val="10005"/>
                  </a:ext>
                </a:extLst>
              </a:tr>
              <a:tr h="370840">
                <a:tc>
                  <a:txBody>
                    <a:bodyPr/>
                    <a:lstStyle/>
                    <a:p>
                      <a:r>
                        <a:rPr lang="en-US"/>
                        <a:t>DEAMS</a:t>
                      </a:r>
                    </a:p>
                  </a:txBody>
                  <a:tcPr/>
                </a:tc>
                <a:tc>
                  <a:txBody>
                    <a:bodyPr/>
                    <a:lstStyle/>
                    <a:p>
                      <a:r>
                        <a:rPr lang="en-US"/>
                        <a:t>120 DAYS</a:t>
                      </a:r>
                    </a:p>
                  </a:txBody>
                  <a:tcPr/>
                </a:tc>
                <a:extLst>
                  <a:ext uri="{0D108BD9-81ED-4DB2-BD59-A6C34878D82A}">
                    <a16:rowId xmlns:a16="http://schemas.microsoft.com/office/drawing/2014/main" val="10006"/>
                  </a:ext>
                </a:extLst>
              </a:tr>
              <a:tr h="370840">
                <a:tc>
                  <a:txBody>
                    <a:bodyPr/>
                    <a:lstStyle/>
                    <a:p>
                      <a:r>
                        <a:rPr lang="en-US"/>
                        <a:t>FABS</a:t>
                      </a:r>
                    </a:p>
                  </a:txBody>
                  <a:tcPr/>
                </a:tc>
                <a:tc>
                  <a:txBody>
                    <a:bodyPr/>
                    <a:lstStyle/>
                    <a:p>
                      <a:r>
                        <a:rPr lang="en-US"/>
                        <a:t>120 DAYS</a:t>
                      </a:r>
                    </a:p>
                  </a:txBody>
                  <a:tcPr/>
                </a:tc>
                <a:extLst>
                  <a:ext uri="{0D108BD9-81ED-4DB2-BD59-A6C34878D82A}">
                    <a16:rowId xmlns:a16="http://schemas.microsoft.com/office/drawing/2014/main" val="10007"/>
                  </a:ext>
                </a:extLst>
              </a:tr>
              <a:tr h="370840">
                <a:tc>
                  <a:txBody>
                    <a:bodyPr/>
                    <a:lstStyle/>
                    <a:p>
                      <a:r>
                        <a:rPr lang="en-US"/>
                        <a:t>IAPS</a:t>
                      </a:r>
                    </a:p>
                  </a:txBody>
                  <a:tcPr/>
                </a:tc>
                <a:tc>
                  <a:txBody>
                    <a:bodyPr/>
                    <a:lstStyle/>
                    <a:p>
                      <a:r>
                        <a:rPr lang="en-US"/>
                        <a:t>120 DAYS</a:t>
                      </a:r>
                    </a:p>
                  </a:txBody>
                  <a:tcPr/>
                </a:tc>
                <a:extLst>
                  <a:ext uri="{0D108BD9-81ED-4DB2-BD59-A6C34878D82A}">
                    <a16:rowId xmlns:a16="http://schemas.microsoft.com/office/drawing/2014/main" val="10008"/>
                  </a:ext>
                </a:extLst>
              </a:tr>
              <a:tr h="370840">
                <a:tc>
                  <a:txBody>
                    <a:bodyPr/>
                    <a:lstStyle/>
                    <a:p>
                      <a:r>
                        <a:rPr lang="en-US"/>
                        <a:t>NAVY ERP</a:t>
                      </a:r>
                    </a:p>
                  </a:txBody>
                  <a:tcPr/>
                </a:tc>
                <a:tc>
                  <a:txBody>
                    <a:bodyPr/>
                    <a:lstStyle/>
                    <a:p>
                      <a:r>
                        <a:rPr lang="en-US"/>
                        <a:t>120 DAYS</a:t>
                      </a:r>
                    </a:p>
                  </a:txBody>
                  <a:tcPr/>
                </a:tc>
                <a:extLst>
                  <a:ext uri="{0D108BD9-81ED-4DB2-BD59-A6C34878D82A}">
                    <a16:rowId xmlns:a16="http://schemas.microsoft.com/office/drawing/2014/main" val="10009"/>
                  </a:ext>
                </a:extLst>
              </a:tr>
              <a:tr h="370840">
                <a:tc>
                  <a:txBody>
                    <a:bodyPr/>
                    <a:lstStyle/>
                    <a:p>
                      <a:r>
                        <a:rPr lang="en-US"/>
                        <a:t>STARS ONE-PAY</a:t>
                      </a:r>
                    </a:p>
                  </a:txBody>
                  <a:tcPr/>
                </a:tc>
                <a:tc>
                  <a:txBody>
                    <a:bodyPr/>
                    <a:lstStyle/>
                    <a:p>
                      <a:r>
                        <a:rPr lang="en-US"/>
                        <a:t>120 DAYS</a:t>
                      </a:r>
                    </a:p>
                  </a:txBody>
                  <a:tcPr/>
                </a:tc>
                <a:extLst>
                  <a:ext uri="{0D108BD9-81ED-4DB2-BD59-A6C34878D82A}">
                    <a16:rowId xmlns:a16="http://schemas.microsoft.com/office/drawing/2014/main" val="10010"/>
                  </a:ext>
                </a:extLst>
              </a:tr>
              <a:tr h="370840">
                <a:tc>
                  <a:txBody>
                    <a:bodyPr/>
                    <a:lstStyle/>
                    <a:p>
                      <a:r>
                        <a:rPr lang="en-US"/>
                        <a:t>SAVES</a:t>
                      </a:r>
                    </a:p>
                  </a:txBody>
                  <a:tcPr/>
                </a:tc>
                <a:tc>
                  <a:txBody>
                    <a:bodyPr/>
                    <a:lstStyle/>
                    <a:p>
                      <a:r>
                        <a:rPr lang="en-US"/>
                        <a:t>120 DAYS</a:t>
                      </a:r>
                    </a:p>
                  </a:txBody>
                  <a:tcPr/>
                </a:tc>
                <a:extLst>
                  <a:ext uri="{0D108BD9-81ED-4DB2-BD59-A6C34878D82A}">
                    <a16:rowId xmlns:a16="http://schemas.microsoft.com/office/drawing/2014/main" val="10011"/>
                  </a:ext>
                </a:extLst>
              </a:tr>
            </a:tbl>
          </a:graphicData>
        </a:graphic>
      </p:graphicFrame>
      <p:sp>
        <p:nvSpPr>
          <p:cNvPr id="3" name="Rectangle 2"/>
          <p:cNvSpPr/>
          <p:nvPr/>
        </p:nvSpPr>
        <p:spPr>
          <a:xfrm>
            <a:off x="381000" y="990600"/>
            <a:ext cx="8001000" cy="400110"/>
          </a:xfrm>
          <a:prstGeom prst="rect">
            <a:avLst/>
          </a:prstGeom>
        </p:spPr>
        <p:txBody>
          <a:bodyPr wrap="square">
            <a:spAutoFit/>
          </a:bodyPr>
          <a:lstStyle/>
          <a:p>
            <a:r>
              <a:rPr lang="en-US" sz="2000">
                <a:latin typeface="Arial" panose="020B0604020202020204" pitchFamily="34" charset="0"/>
                <a:cs typeface="Arial" panose="020B0604020202020204" pitchFamily="34" charset="0"/>
              </a:rPr>
              <a:t>Paid invoice data may be available for up to 120 days after payment.</a:t>
            </a:r>
          </a:p>
        </p:txBody>
      </p:sp>
    </p:spTree>
    <p:extLst>
      <p:ext uri="{BB962C8B-B14F-4D97-AF65-F5344CB8AC3E}">
        <p14:creationId xmlns:p14="http://schemas.microsoft.com/office/powerpoint/2010/main" val="29076021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fontScale="90000"/>
          </a:bodyPr>
          <a:lstStyle/>
          <a:p>
            <a:r>
              <a:rPr lang="en-US"/>
              <a:t>MyInvoice - assistance</a:t>
            </a:r>
          </a:p>
        </p:txBody>
      </p:sp>
      <p:sp>
        <p:nvSpPr>
          <p:cNvPr id="5" name="Date Placeholder 4"/>
          <p:cNvSpPr>
            <a:spLocks noGrp="1"/>
          </p:cNvSpPr>
          <p:nvPr>
            <p:ph type="dt" sz="half" idx="10"/>
          </p:nvPr>
        </p:nvSpPr>
        <p:spPr/>
        <p:txBody>
          <a:bodyPr/>
          <a:lstStyle/>
          <a:p>
            <a:fld id="{F282ED63-F903-49E3-90B1-C22521C242F8}" type="datetime1">
              <a:rPr lang="en-US" smtClean="0"/>
              <a:pPr/>
              <a:t>7/30/2024</a:t>
            </a:fld>
            <a:endParaRPr lang="en-US"/>
          </a:p>
        </p:txBody>
      </p:sp>
      <p:sp>
        <p:nvSpPr>
          <p:cNvPr id="6" name="Footer Placeholder 5"/>
          <p:cNvSpPr>
            <a:spLocks noGrp="1"/>
          </p:cNvSpPr>
          <p:nvPr>
            <p:ph type="ftr" sz="quarter" idx="11"/>
          </p:nvPr>
        </p:nvSpPr>
        <p:spPr/>
        <p:txBody>
          <a:bodyPr/>
          <a:lstStyle/>
          <a:p>
            <a:r>
              <a:rPr lang="en-US"/>
              <a:t>Integrity - Service - Innovation</a:t>
            </a:r>
          </a:p>
        </p:txBody>
      </p:sp>
      <p:sp>
        <p:nvSpPr>
          <p:cNvPr id="7" name="Slide Number Placeholder 6"/>
          <p:cNvSpPr>
            <a:spLocks noGrp="1"/>
          </p:cNvSpPr>
          <p:nvPr>
            <p:ph type="sldNum" sz="quarter" idx="12"/>
          </p:nvPr>
        </p:nvSpPr>
        <p:spPr/>
        <p:txBody>
          <a:bodyPr/>
          <a:lstStyle/>
          <a:p>
            <a:fld id="{ADB0A4B7-05AF-4F5F-8812-770AA6AFFD2E}" type="slidenum">
              <a:rPr lang="en-US" smtClean="0"/>
              <a:pPr/>
              <a:t>21</a:t>
            </a:fld>
            <a:endParaRPr lang="en-US"/>
          </a:p>
        </p:txBody>
      </p:sp>
      <p:sp>
        <p:nvSpPr>
          <p:cNvPr id="3" name="Content Placeholder 2"/>
          <p:cNvSpPr>
            <a:spLocks noGrp="1"/>
          </p:cNvSpPr>
          <p:nvPr>
            <p:ph idx="1"/>
          </p:nvPr>
        </p:nvSpPr>
        <p:spPr>
          <a:xfrm>
            <a:off x="228600" y="1066800"/>
            <a:ext cx="8686800" cy="5257800"/>
          </a:xfrm>
        </p:spPr>
        <p:txBody>
          <a:bodyPr>
            <a:noAutofit/>
          </a:bodyPr>
          <a:lstStyle/>
          <a:p>
            <a:r>
              <a:rPr lang="en-US" sz="1600" dirty="0"/>
              <a:t>For assistance with your </a:t>
            </a:r>
            <a:r>
              <a:rPr lang="en-US" sz="1600" b="1" dirty="0"/>
              <a:t>invoice status </a:t>
            </a:r>
            <a:r>
              <a:rPr lang="en-US" sz="1600" dirty="0"/>
              <a:t>or with requests to </a:t>
            </a:r>
            <a:r>
              <a:rPr lang="en-US" sz="1600" b="1" dirty="0"/>
              <a:t>take action on your invoice </a:t>
            </a:r>
            <a:r>
              <a:rPr lang="en-US" sz="1600" dirty="0"/>
              <a:t>please contact DFAS Customer Service: </a:t>
            </a:r>
          </a:p>
          <a:p>
            <a:pPr marL="0" indent="0">
              <a:buNone/>
            </a:pPr>
            <a:r>
              <a:rPr lang="en-US" sz="1600" dirty="0"/>
              <a:t>           </a:t>
            </a:r>
          </a:p>
          <a:p>
            <a:pPr lvl="1"/>
            <a:r>
              <a:rPr lang="en-US" sz="1500" dirty="0"/>
              <a:t>by submitting your request via </a:t>
            </a:r>
            <a:r>
              <a:rPr lang="en-US" sz="1500" dirty="0" err="1"/>
              <a:t>AskDFAS</a:t>
            </a:r>
            <a:r>
              <a:rPr lang="en-US" sz="1500" dirty="0"/>
              <a:t> at the following link:</a:t>
            </a:r>
          </a:p>
          <a:p>
            <a:pPr marL="0" indent="0">
              <a:buNone/>
            </a:pPr>
            <a:r>
              <a:rPr lang="en-US" sz="1500" dirty="0"/>
              <a:t>               </a:t>
            </a:r>
            <a:r>
              <a:rPr lang="en-US" sz="1500" dirty="0">
                <a:hlinkClick r:id="rId3"/>
              </a:rPr>
              <a:t>https://corpweb1.dfas.mil/askDFAS/custMain.action?mid=5300</a:t>
            </a:r>
            <a:r>
              <a:rPr lang="en-US" sz="1500" dirty="0"/>
              <a:t> </a:t>
            </a:r>
          </a:p>
          <a:p>
            <a:pPr marL="0" indent="0">
              <a:buNone/>
            </a:pPr>
            <a:endParaRPr lang="en-US" sz="1500" dirty="0"/>
          </a:p>
          <a:p>
            <a:pPr lvl="1"/>
            <a:r>
              <a:rPr lang="en-US" sz="1500" dirty="0"/>
              <a:t>by calling a telephone number listed at the following link: </a:t>
            </a:r>
          </a:p>
          <a:p>
            <a:pPr marL="0" indent="0">
              <a:buNone/>
            </a:pPr>
            <a:r>
              <a:rPr lang="en-US" sz="1500" dirty="0"/>
              <a:t>               </a:t>
            </a:r>
            <a:r>
              <a:rPr lang="en-US" sz="1500" dirty="0">
                <a:hlinkClick r:id="rId4"/>
              </a:rPr>
              <a:t>https://www.dfas.mil/dfas/AskDFAS/DoDAAC.html</a:t>
            </a:r>
            <a:r>
              <a:rPr lang="en-US" sz="1500" dirty="0"/>
              <a:t> </a:t>
            </a:r>
          </a:p>
          <a:p>
            <a:pPr marL="0" indent="0">
              <a:buNone/>
            </a:pPr>
            <a:r>
              <a:rPr lang="en-US" sz="1500" dirty="0"/>
              <a:t>               To find your paying DODAAC please refer to the 6 character alphanumeric code in </a:t>
            </a:r>
          </a:p>
          <a:p>
            <a:pPr marL="0" indent="0">
              <a:buNone/>
            </a:pPr>
            <a:r>
              <a:rPr lang="en-US" sz="1500" dirty="0"/>
              <a:t>               on your contract in the box labeled:  PAYMENT WILL BE MADE BY CODE.</a:t>
            </a:r>
          </a:p>
          <a:p>
            <a:endParaRPr lang="en-US" sz="1600" dirty="0"/>
          </a:p>
          <a:p>
            <a:r>
              <a:rPr lang="en-US" sz="1600" dirty="0"/>
              <a:t>For assistance with </a:t>
            </a:r>
            <a:r>
              <a:rPr lang="en-US" sz="1600" b="1" dirty="0"/>
              <a:t>accessing </a:t>
            </a:r>
            <a:r>
              <a:rPr lang="en-US" sz="1600" b="1" dirty="0" err="1"/>
              <a:t>myInvoice</a:t>
            </a:r>
            <a:r>
              <a:rPr lang="en-US" sz="1600" dirty="0"/>
              <a:t>, please contact your Group Administrator (GAM). To find your GAM please use the following link on the PIEE log in screen:</a:t>
            </a:r>
          </a:p>
          <a:p>
            <a:endParaRPr lang="en-US" sz="1600" dirty="0"/>
          </a:p>
          <a:p>
            <a:pPr marL="0" indent="0">
              <a:buNone/>
            </a:pPr>
            <a:endParaRPr lang="nl-NL" sz="1600" dirty="0"/>
          </a:p>
          <a:p>
            <a:endParaRPr lang="en-US" sz="1600" dirty="0"/>
          </a:p>
        </p:txBody>
      </p:sp>
      <p:pic>
        <p:nvPicPr>
          <p:cNvPr id="4" name="Picture 3">
            <a:extLst>
              <a:ext uri="{FF2B5EF4-FFF2-40B4-BE49-F238E27FC236}">
                <a16:creationId xmlns:a16="http://schemas.microsoft.com/office/drawing/2014/main" id="{400F43D1-99A7-0601-37A9-ED5271A1C53A}"/>
              </a:ext>
            </a:extLst>
          </p:cNvPr>
          <p:cNvPicPr>
            <a:picLocks noChangeAspect="1"/>
          </p:cNvPicPr>
          <p:nvPr/>
        </p:nvPicPr>
        <p:blipFill>
          <a:blip r:embed="rId5"/>
          <a:stretch>
            <a:fillRect/>
          </a:stretch>
        </p:blipFill>
        <p:spPr>
          <a:xfrm>
            <a:off x="1116420" y="4938269"/>
            <a:ext cx="5518296" cy="1281778"/>
          </a:xfrm>
          <a:prstGeom prst="rect">
            <a:avLst/>
          </a:prstGeom>
        </p:spPr>
      </p:pic>
    </p:spTree>
    <p:extLst>
      <p:ext uri="{BB962C8B-B14F-4D97-AF65-F5344CB8AC3E}">
        <p14:creationId xmlns:p14="http://schemas.microsoft.com/office/powerpoint/2010/main" val="31161723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282ED63-F903-49E3-90B1-C22521C242F8}" type="datetime1">
              <a:rPr lang="en-US" smtClean="0"/>
              <a:pPr/>
              <a:t>7/30/2024</a:t>
            </a:fld>
            <a:endParaRPr lang="en-US"/>
          </a:p>
        </p:txBody>
      </p:sp>
      <p:sp>
        <p:nvSpPr>
          <p:cNvPr id="6" name="Footer Placeholder 5"/>
          <p:cNvSpPr>
            <a:spLocks noGrp="1"/>
          </p:cNvSpPr>
          <p:nvPr>
            <p:ph type="ftr" sz="quarter" idx="11"/>
          </p:nvPr>
        </p:nvSpPr>
        <p:spPr/>
        <p:txBody>
          <a:bodyPr/>
          <a:lstStyle/>
          <a:p>
            <a:r>
              <a:rPr lang="en-US"/>
              <a:t>Integrity - Service - Innovation</a:t>
            </a:r>
          </a:p>
        </p:txBody>
      </p:sp>
      <p:sp>
        <p:nvSpPr>
          <p:cNvPr id="7" name="Slide Number Placeholder 6"/>
          <p:cNvSpPr>
            <a:spLocks noGrp="1"/>
          </p:cNvSpPr>
          <p:nvPr>
            <p:ph type="sldNum" sz="quarter" idx="12"/>
          </p:nvPr>
        </p:nvSpPr>
        <p:spPr/>
        <p:txBody>
          <a:bodyPr/>
          <a:lstStyle/>
          <a:p>
            <a:fld id="{ADB0A4B7-05AF-4F5F-8812-770AA6AFFD2E}" type="slidenum">
              <a:rPr lang="en-US" smtClean="0"/>
              <a:pPr/>
              <a:t>22</a:t>
            </a:fld>
            <a:endParaRPr lang="en-US"/>
          </a:p>
        </p:txBody>
      </p:sp>
      <p:sp>
        <p:nvSpPr>
          <p:cNvPr id="3" name="Content Placeholder 2"/>
          <p:cNvSpPr>
            <a:spLocks noGrp="1"/>
          </p:cNvSpPr>
          <p:nvPr>
            <p:ph idx="1"/>
          </p:nvPr>
        </p:nvSpPr>
        <p:spPr>
          <a:xfrm>
            <a:off x="228600" y="914400"/>
            <a:ext cx="8686800" cy="3962400"/>
          </a:xfrm>
        </p:spPr>
        <p:txBody>
          <a:bodyPr>
            <a:noAutofit/>
          </a:bodyPr>
          <a:lstStyle/>
          <a:p>
            <a:r>
              <a:rPr lang="en-US" sz="1600" dirty="0"/>
              <a:t>If you need </a:t>
            </a:r>
            <a:r>
              <a:rPr lang="en-US" sz="1600" b="1" dirty="0"/>
              <a:t>further technical assistance </a:t>
            </a:r>
            <a:r>
              <a:rPr lang="en-US" sz="1600" dirty="0"/>
              <a:t>please contact Ogden Help Desk </a:t>
            </a:r>
          </a:p>
          <a:p>
            <a:pPr marL="0" indent="0">
              <a:buNone/>
            </a:pPr>
            <a:r>
              <a:rPr lang="nl-NL" sz="1600" dirty="0"/>
              <a:t>      Tel:  801-605-7095; 866-618-5988 </a:t>
            </a:r>
          </a:p>
          <a:p>
            <a:pPr marL="0" indent="0">
              <a:buNone/>
            </a:pPr>
            <a:r>
              <a:rPr lang="nl-NL" sz="1600" dirty="0"/>
              <a:t>      Fax: 801-605-7453</a:t>
            </a:r>
            <a:r>
              <a:rPr lang="en-US" sz="1600" dirty="0"/>
              <a:t>. </a:t>
            </a:r>
          </a:p>
          <a:p>
            <a:pPr marL="0" indent="0">
              <a:buNone/>
            </a:pPr>
            <a:r>
              <a:rPr lang="en-US" sz="1600" dirty="0"/>
              <a:t>      Email: </a:t>
            </a:r>
            <a:r>
              <a:rPr lang="en-US" sz="1600" i="0" u="sng" dirty="0">
                <a:solidFill>
                  <a:srgbClr val="18BC9C"/>
                </a:solidFill>
                <a:effectLst/>
                <a:highlight>
                  <a:srgbClr val="FFFFFF"/>
                </a:highlight>
                <a:hlinkClick r:id="rId3" tooltip="disa.global.servicedesk.mbx.eb-ticket-requests@mail.mil (access key D)"/>
              </a:rPr>
              <a:t>disa.global.servicedesk.mbx.eb-ticket-requests@mail.mil</a:t>
            </a:r>
            <a:endParaRPr lang="nl-NL" sz="1600" dirty="0"/>
          </a:p>
          <a:p>
            <a:pPr marL="0" indent="0">
              <a:buNone/>
            </a:pPr>
            <a:endParaRPr lang="en-US" sz="1600" dirty="0">
              <a:solidFill>
                <a:schemeClr val="tx1"/>
              </a:solidFill>
            </a:endParaRPr>
          </a:p>
          <a:p>
            <a:r>
              <a:rPr lang="en-US" sz="1600" dirty="0">
                <a:solidFill>
                  <a:schemeClr val="tx1"/>
                </a:solidFill>
              </a:rPr>
              <a:t>You can review a video titled Checking Invoice Status in </a:t>
            </a:r>
            <a:r>
              <a:rPr lang="en-US" sz="1600" dirty="0" err="1">
                <a:solidFill>
                  <a:schemeClr val="tx1"/>
                </a:solidFill>
              </a:rPr>
              <a:t>MyInvoice</a:t>
            </a:r>
            <a:r>
              <a:rPr lang="en-US" sz="1600" dirty="0">
                <a:solidFill>
                  <a:schemeClr val="tx1"/>
                </a:solidFill>
              </a:rPr>
              <a:t> on YouTube: </a:t>
            </a:r>
            <a:r>
              <a:rPr lang="en-US" sz="1600" dirty="0">
                <a:hlinkClick r:id="rId4"/>
              </a:rPr>
              <a:t>https://www.youtube.com/watch?v=sbYi85oRH5o</a:t>
            </a:r>
            <a:endParaRPr lang="en-US" sz="1600" dirty="0"/>
          </a:p>
          <a:p>
            <a:endParaRPr lang="en-US" sz="1600" dirty="0"/>
          </a:p>
          <a:p>
            <a:r>
              <a:rPr lang="nl-NL" sz="1600" dirty="0"/>
              <a:t>For training materials please access Web Based Training (WBT): </a:t>
            </a:r>
            <a:r>
              <a:rPr lang="en-US" sz="1600" dirty="0">
                <a:hlinkClick r:id="rId5"/>
              </a:rPr>
              <a:t>https://pieetraining.eb.mil/</a:t>
            </a:r>
            <a:r>
              <a:rPr lang="en-US" sz="1600">
                <a:hlinkClick r:id="rId5"/>
              </a:rPr>
              <a:t>wbt/</a:t>
            </a:r>
            <a:r>
              <a:rPr lang="en-US" sz="1600"/>
              <a:t> </a:t>
            </a:r>
            <a:endParaRPr lang="nl-NL" sz="1600" dirty="0"/>
          </a:p>
          <a:p>
            <a:endParaRPr lang="en-US" sz="1600" dirty="0"/>
          </a:p>
          <a:p>
            <a:r>
              <a:rPr lang="en-US" sz="1600" dirty="0"/>
              <a:t>If you observe irregularities in </a:t>
            </a:r>
            <a:r>
              <a:rPr lang="en-US" sz="1600" dirty="0" err="1"/>
              <a:t>myInvoice</a:t>
            </a:r>
            <a:r>
              <a:rPr lang="en-US" sz="1600" dirty="0"/>
              <a:t> performance, please send an email to DFAS ESS Business Integration Services </a:t>
            </a:r>
            <a:r>
              <a:rPr lang="nl-NL" sz="1600" dirty="0">
                <a:hlinkClick r:id="rId6"/>
              </a:rPr>
              <a:t>dfas.dscc.jjh.mbx.cco-esolutions-myinvoice@mail.mil</a:t>
            </a:r>
            <a:r>
              <a:rPr lang="nl-NL" sz="1600" dirty="0"/>
              <a:t> </a:t>
            </a:r>
          </a:p>
          <a:p>
            <a:endParaRPr lang="nl-NL" sz="1600" dirty="0"/>
          </a:p>
          <a:p>
            <a:pPr marL="0" indent="0">
              <a:buNone/>
            </a:pPr>
            <a:endParaRPr lang="nl-NL" sz="1600" dirty="0"/>
          </a:p>
          <a:p>
            <a:endParaRPr lang="en-US" sz="1600" dirty="0"/>
          </a:p>
        </p:txBody>
      </p:sp>
      <p:sp>
        <p:nvSpPr>
          <p:cNvPr id="8" name="Title 9"/>
          <p:cNvSpPr>
            <a:spLocks noGrp="1"/>
          </p:cNvSpPr>
          <p:nvPr>
            <p:ph type="title"/>
          </p:nvPr>
        </p:nvSpPr>
        <p:spPr>
          <a:xfrm>
            <a:off x="304800" y="152400"/>
            <a:ext cx="8534400" cy="381000"/>
          </a:xfrm>
        </p:spPr>
        <p:txBody>
          <a:bodyPr>
            <a:normAutofit fontScale="90000"/>
          </a:bodyPr>
          <a:lstStyle/>
          <a:p>
            <a:r>
              <a:rPr lang="en-US"/>
              <a:t>MyInvoice - assistance</a:t>
            </a:r>
          </a:p>
        </p:txBody>
      </p:sp>
    </p:spTree>
    <p:extLst>
      <p:ext uri="{BB962C8B-B14F-4D97-AF65-F5344CB8AC3E}">
        <p14:creationId xmlns:p14="http://schemas.microsoft.com/office/powerpoint/2010/main" val="33129378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a:t>Integrity - Service - Innovation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fontScale="90000"/>
          </a:bodyPr>
          <a:lstStyle/>
          <a:p>
            <a:r>
              <a:rPr lang="en-US"/>
              <a:t>MyInvoice - Benefits</a:t>
            </a:r>
          </a:p>
        </p:txBody>
      </p:sp>
      <p:sp>
        <p:nvSpPr>
          <p:cNvPr id="5" name="Date Placeholder 4"/>
          <p:cNvSpPr>
            <a:spLocks noGrp="1"/>
          </p:cNvSpPr>
          <p:nvPr>
            <p:ph type="dt" sz="half" idx="10"/>
          </p:nvPr>
        </p:nvSpPr>
        <p:spPr/>
        <p:txBody>
          <a:bodyPr/>
          <a:lstStyle/>
          <a:p>
            <a:fld id="{F282ED63-F903-49E3-90B1-C22521C242F8}" type="datetime1">
              <a:rPr lang="en-US" smtClean="0"/>
              <a:pPr/>
              <a:t>7/30/2024</a:t>
            </a:fld>
            <a:endParaRPr lang="en-US"/>
          </a:p>
        </p:txBody>
      </p:sp>
      <p:sp>
        <p:nvSpPr>
          <p:cNvPr id="6" name="Footer Placeholder 5"/>
          <p:cNvSpPr>
            <a:spLocks noGrp="1"/>
          </p:cNvSpPr>
          <p:nvPr>
            <p:ph type="ftr" sz="quarter" idx="11"/>
          </p:nvPr>
        </p:nvSpPr>
        <p:spPr/>
        <p:txBody>
          <a:bodyPr/>
          <a:lstStyle/>
          <a:p>
            <a:r>
              <a:rPr lang="en-US"/>
              <a:t>Integrity - Service - Innovation</a:t>
            </a:r>
          </a:p>
        </p:txBody>
      </p:sp>
      <p:sp>
        <p:nvSpPr>
          <p:cNvPr id="7" name="Slide Number Placeholder 6"/>
          <p:cNvSpPr>
            <a:spLocks noGrp="1"/>
          </p:cNvSpPr>
          <p:nvPr>
            <p:ph type="sldNum" sz="quarter" idx="12"/>
          </p:nvPr>
        </p:nvSpPr>
        <p:spPr/>
        <p:txBody>
          <a:bodyPr/>
          <a:lstStyle/>
          <a:p>
            <a:fld id="{ADB0A4B7-05AF-4F5F-8812-770AA6AFFD2E}" type="slidenum">
              <a:rPr lang="en-US" smtClean="0"/>
              <a:pPr/>
              <a:t>3</a:t>
            </a:fld>
            <a:endParaRPr lang="en-US"/>
          </a:p>
        </p:txBody>
      </p:sp>
      <p:sp>
        <p:nvSpPr>
          <p:cNvPr id="3" name="Content Placeholder 2"/>
          <p:cNvSpPr>
            <a:spLocks noGrp="1"/>
          </p:cNvSpPr>
          <p:nvPr>
            <p:ph idx="1"/>
          </p:nvPr>
        </p:nvSpPr>
        <p:spPr>
          <a:xfrm>
            <a:off x="228600" y="990600"/>
            <a:ext cx="8534400" cy="5105400"/>
          </a:xfrm>
        </p:spPr>
        <p:txBody>
          <a:bodyPr>
            <a:normAutofit fontScale="92500" lnSpcReduction="20000"/>
          </a:bodyPr>
          <a:lstStyle/>
          <a:p>
            <a:pPr marL="0" indent="0">
              <a:buNone/>
            </a:pPr>
            <a:r>
              <a:rPr lang="en-US"/>
              <a:t>Contractor/vendor and Government/Military entities may utilize myInvoice to: </a:t>
            </a:r>
          </a:p>
          <a:p>
            <a:r>
              <a:rPr lang="en-US"/>
              <a:t>Research the status of recently submitted and processed invoices. </a:t>
            </a:r>
          </a:p>
          <a:p>
            <a:r>
              <a:rPr lang="en-US"/>
              <a:t>Determine when payment is scheduled. </a:t>
            </a:r>
          </a:p>
          <a:p>
            <a:r>
              <a:rPr lang="en-US"/>
              <a:t>Determine if something is lacking for payment processing. </a:t>
            </a:r>
          </a:p>
          <a:p>
            <a:r>
              <a:rPr lang="en-US"/>
              <a:t>Obtain information associated with an Electronic Funds Transfer (EFT) or check received. </a:t>
            </a:r>
          </a:p>
          <a:p>
            <a:r>
              <a:rPr lang="en-US"/>
              <a:t>Determine the applicable payment office/processing site. </a:t>
            </a:r>
          </a:p>
          <a:p>
            <a:r>
              <a:rPr lang="en-US"/>
              <a:t>Research status based on Contract number; invoices covered; interest or freight included in the payment; or tax or discount withheld.</a:t>
            </a:r>
          </a:p>
          <a:p>
            <a:r>
              <a:rPr lang="en-US"/>
              <a:t>Reduce the need to call Customer Care for invoice status. </a:t>
            </a:r>
          </a:p>
          <a:p>
            <a:r>
              <a:rPr lang="en-US"/>
              <a:t>Invoice must be received at the DFAS pay office in order for there to be any invoice status. </a:t>
            </a:r>
          </a:p>
        </p:txBody>
      </p:sp>
    </p:spTree>
    <p:extLst>
      <p:ext uri="{BB962C8B-B14F-4D97-AF65-F5344CB8AC3E}">
        <p14:creationId xmlns:p14="http://schemas.microsoft.com/office/powerpoint/2010/main" val="10975430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fontScale="90000"/>
          </a:bodyPr>
          <a:lstStyle/>
          <a:p>
            <a:r>
              <a:rPr lang="en-US">
                <a:solidFill>
                  <a:srgbClr val="003399"/>
                </a:solidFill>
              </a:rPr>
              <a:t>Pay </a:t>
            </a:r>
            <a:r>
              <a:rPr lang="en-US" err="1">
                <a:solidFill>
                  <a:srgbClr val="003399"/>
                </a:solidFill>
              </a:rPr>
              <a:t>DoDAAC</a:t>
            </a:r>
            <a:r>
              <a:rPr lang="en-US">
                <a:solidFill>
                  <a:srgbClr val="003399"/>
                </a:solidFill>
              </a:rPr>
              <a:t> that update invoice status in </a:t>
            </a:r>
            <a:r>
              <a:rPr lang="en-US" err="1"/>
              <a:t>MyInvoice</a:t>
            </a:r>
            <a:endParaRPr lang="en-US"/>
          </a:p>
        </p:txBody>
      </p:sp>
      <p:sp>
        <p:nvSpPr>
          <p:cNvPr id="5" name="Date Placeholder 4"/>
          <p:cNvSpPr>
            <a:spLocks noGrp="1"/>
          </p:cNvSpPr>
          <p:nvPr>
            <p:ph type="dt" sz="half" idx="10"/>
          </p:nvPr>
        </p:nvSpPr>
        <p:spPr/>
        <p:txBody>
          <a:bodyPr/>
          <a:lstStyle/>
          <a:p>
            <a:fld id="{F282ED63-F903-49E3-90B1-C22521C242F8}" type="datetime1">
              <a:rPr lang="en-US" smtClean="0"/>
              <a:pPr/>
              <a:t>7/30/2024</a:t>
            </a:fld>
            <a:endParaRPr lang="en-US"/>
          </a:p>
        </p:txBody>
      </p:sp>
      <p:sp>
        <p:nvSpPr>
          <p:cNvPr id="6" name="Footer Placeholder 5"/>
          <p:cNvSpPr>
            <a:spLocks noGrp="1"/>
          </p:cNvSpPr>
          <p:nvPr>
            <p:ph type="ftr" sz="quarter" idx="11"/>
          </p:nvPr>
        </p:nvSpPr>
        <p:spPr/>
        <p:txBody>
          <a:bodyPr/>
          <a:lstStyle/>
          <a:p>
            <a:r>
              <a:rPr lang="en-US"/>
              <a:t>Integrity - Service - Innovation</a:t>
            </a:r>
          </a:p>
        </p:txBody>
      </p:sp>
      <p:sp>
        <p:nvSpPr>
          <p:cNvPr id="7" name="Slide Number Placeholder 6"/>
          <p:cNvSpPr>
            <a:spLocks noGrp="1"/>
          </p:cNvSpPr>
          <p:nvPr>
            <p:ph type="sldNum" sz="quarter" idx="12"/>
          </p:nvPr>
        </p:nvSpPr>
        <p:spPr/>
        <p:txBody>
          <a:bodyPr/>
          <a:lstStyle/>
          <a:p>
            <a:fld id="{ADB0A4B7-05AF-4F5F-8812-770AA6AFFD2E}" type="slidenum">
              <a:rPr lang="en-US" smtClean="0"/>
              <a:pPr/>
              <a:t>4</a:t>
            </a:fld>
            <a:endParaRPr lang="en-US"/>
          </a:p>
        </p:txBody>
      </p:sp>
      <p:sp>
        <p:nvSpPr>
          <p:cNvPr id="2" name="Content Placeholder 1"/>
          <p:cNvSpPr>
            <a:spLocks noGrp="1"/>
          </p:cNvSpPr>
          <p:nvPr>
            <p:ph idx="1"/>
          </p:nvPr>
        </p:nvSpPr>
        <p:spPr>
          <a:xfrm>
            <a:off x="76200" y="762000"/>
            <a:ext cx="8915400" cy="5105400"/>
          </a:xfrm>
        </p:spPr>
        <p:txBody>
          <a:bodyPr>
            <a:normAutofit fontScale="92500" lnSpcReduction="10000"/>
          </a:bodyPr>
          <a:lstStyle/>
          <a:p>
            <a:r>
              <a:rPr lang="en-US"/>
              <a:t>CAPS-W Pay </a:t>
            </a:r>
            <a:r>
              <a:rPr lang="en-US" err="1"/>
              <a:t>DoDAAC</a:t>
            </a:r>
            <a:r>
              <a:rPr lang="en-US"/>
              <a:t> :  HQ0131, HQ0303, HQ0304, HQ0105, HQ0347, HQ0302, M67443, HQ0431, HQ0301, HQ0300, HQ0104</a:t>
            </a:r>
          </a:p>
          <a:p>
            <a:r>
              <a:rPr lang="en-US"/>
              <a:t>DAI Pay </a:t>
            </a:r>
            <a:r>
              <a:rPr lang="en-US" err="1"/>
              <a:t>DoDAAC</a:t>
            </a:r>
            <a:r>
              <a:rPr lang="en-US"/>
              <a:t> : HQ0492, </a:t>
            </a:r>
            <a:r>
              <a:rPr lang="en-US">
                <a:solidFill>
                  <a:schemeClr val="tx2"/>
                </a:solidFill>
              </a:rPr>
              <a:t>HQ0624,</a:t>
            </a:r>
            <a:r>
              <a:rPr lang="en-US"/>
              <a:t> HQ0690, HQ0748, HQ0750, HQ0751, HQ0650, HQ0684</a:t>
            </a:r>
          </a:p>
          <a:p>
            <a:r>
              <a:rPr lang="en-US"/>
              <a:t>DEAMS Pay </a:t>
            </a:r>
            <a:r>
              <a:rPr lang="en-US" err="1"/>
              <a:t>DoDAAC</a:t>
            </a:r>
            <a:r>
              <a:rPr lang="en-US"/>
              <a:t> :  F87700</a:t>
            </a:r>
          </a:p>
          <a:p>
            <a:r>
              <a:rPr lang="en-US"/>
              <a:t>EBS Pay </a:t>
            </a:r>
            <a:r>
              <a:rPr lang="en-US" err="1"/>
              <a:t>DoDAAC</a:t>
            </a:r>
            <a:r>
              <a:rPr lang="en-US"/>
              <a:t> : SL4701</a:t>
            </a:r>
          </a:p>
          <a:p>
            <a:r>
              <a:rPr lang="en-US"/>
              <a:t>FABS Pay </a:t>
            </a:r>
            <a:r>
              <a:rPr lang="en-US" err="1"/>
              <a:t>DoDAAC</a:t>
            </a:r>
            <a:r>
              <a:rPr lang="en-US"/>
              <a:t> :  HQ0252</a:t>
            </a:r>
          </a:p>
          <a:p>
            <a:r>
              <a:rPr lang="en-US"/>
              <a:t>FAMIS Pay </a:t>
            </a:r>
            <a:r>
              <a:rPr lang="en-US" err="1"/>
              <a:t>DoDAAC</a:t>
            </a:r>
            <a:r>
              <a:rPr lang="en-US"/>
              <a:t>:  HQ0810</a:t>
            </a:r>
          </a:p>
          <a:p>
            <a:r>
              <a:rPr lang="en-US"/>
              <a:t>GFEBS Pay </a:t>
            </a:r>
            <a:r>
              <a:rPr lang="en-US" err="1"/>
              <a:t>DoDAAC</a:t>
            </a:r>
            <a:r>
              <a:rPr lang="en-US"/>
              <a:t> :  HQ0490</a:t>
            </a:r>
          </a:p>
          <a:p>
            <a:r>
              <a:rPr lang="en-US"/>
              <a:t>IAPS Pay </a:t>
            </a:r>
            <a:r>
              <a:rPr lang="en-US" err="1"/>
              <a:t>DoDAAC</a:t>
            </a:r>
            <a:r>
              <a:rPr lang="en-US"/>
              <a:t> :  F03000, F67100, F78900</a:t>
            </a:r>
          </a:p>
          <a:p>
            <a:r>
              <a:rPr lang="en-US"/>
              <a:t>MOCAS Pay </a:t>
            </a:r>
            <a:r>
              <a:rPr lang="en-US" err="1"/>
              <a:t>DoDAAC</a:t>
            </a:r>
            <a:r>
              <a:rPr lang="en-US"/>
              <a:t> :  HQ0337, HQ0338, HQ0339</a:t>
            </a:r>
          </a:p>
          <a:p>
            <a:r>
              <a:rPr lang="en-US"/>
              <a:t>MOCAS Interest Payments</a:t>
            </a:r>
          </a:p>
          <a:p>
            <a:r>
              <a:rPr lang="en-US"/>
              <a:t>Navy ERP/STARS-One Pay:  Pay </a:t>
            </a:r>
            <a:r>
              <a:rPr lang="en-US" err="1"/>
              <a:t>DoDAAC</a:t>
            </a:r>
            <a:r>
              <a:rPr lang="en-US"/>
              <a:t> starting with an “N”</a:t>
            </a:r>
          </a:p>
          <a:p>
            <a:r>
              <a:rPr lang="en-US"/>
              <a:t>SAVES: Standard Automated Voucher Examination System</a:t>
            </a:r>
          </a:p>
          <a:p>
            <a:endParaRPr lang="en-US"/>
          </a:p>
        </p:txBody>
      </p:sp>
    </p:spTree>
    <p:extLst>
      <p:ext uri="{BB962C8B-B14F-4D97-AF65-F5344CB8AC3E}">
        <p14:creationId xmlns:p14="http://schemas.microsoft.com/office/powerpoint/2010/main" val="16047560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fontScale="90000"/>
          </a:bodyPr>
          <a:lstStyle/>
          <a:p>
            <a:r>
              <a:rPr lang="en-US"/>
              <a:t>MyInvoice</a:t>
            </a:r>
          </a:p>
        </p:txBody>
      </p:sp>
      <p:sp>
        <p:nvSpPr>
          <p:cNvPr id="5" name="Date Placeholder 4"/>
          <p:cNvSpPr>
            <a:spLocks noGrp="1"/>
          </p:cNvSpPr>
          <p:nvPr>
            <p:ph type="dt" sz="half" idx="10"/>
          </p:nvPr>
        </p:nvSpPr>
        <p:spPr/>
        <p:txBody>
          <a:bodyPr/>
          <a:lstStyle/>
          <a:p>
            <a:fld id="{F282ED63-F903-49E3-90B1-C22521C242F8}" type="datetime1">
              <a:rPr lang="en-US" smtClean="0"/>
              <a:pPr/>
              <a:t>7/30/2024</a:t>
            </a:fld>
            <a:endParaRPr lang="en-US"/>
          </a:p>
        </p:txBody>
      </p:sp>
      <p:sp>
        <p:nvSpPr>
          <p:cNvPr id="6" name="Footer Placeholder 5"/>
          <p:cNvSpPr>
            <a:spLocks noGrp="1"/>
          </p:cNvSpPr>
          <p:nvPr>
            <p:ph type="ftr" sz="quarter" idx="11"/>
          </p:nvPr>
        </p:nvSpPr>
        <p:spPr/>
        <p:txBody>
          <a:bodyPr/>
          <a:lstStyle/>
          <a:p>
            <a:r>
              <a:rPr lang="en-US"/>
              <a:t>Integrity - Service - Innovation</a:t>
            </a:r>
          </a:p>
        </p:txBody>
      </p:sp>
      <p:sp>
        <p:nvSpPr>
          <p:cNvPr id="7" name="Slide Number Placeholder 6"/>
          <p:cNvSpPr>
            <a:spLocks noGrp="1"/>
          </p:cNvSpPr>
          <p:nvPr>
            <p:ph type="sldNum" sz="quarter" idx="12"/>
          </p:nvPr>
        </p:nvSpPr>
        <p:spPr/>
        <p:txBody>
          <a:bodyPr/>
          <a:lstStyle/>
          <a:p>
            <a:fld id="{ADB0A4B7-05AF-4F5F-8812-770AA6AFFD2E}" type="slidenum">
              <a:rPr lang="en-US" smtClean="0"/>
              <a:pPr/>
              <a:t>5</a:t>
            </a:fld>
            <a:endParaRPr lang="en-US"/>
          </a:p>
        </p:txBody>
      </p:sp>
      <p:sp>
        <p:nvSpPr>
          <p:cNvPr id="3" name="Rectangle 2"/>
          <p:cNvSpPr/>
          <p:nvPr/>
        </p:nvSpPr>
        <p:spPr>
          <a:xfrm>
            <a:off x="309748" y="5380910"/>
            <a:ext cx="5862452" cy="923330"/>
          </a:xfrm>
          <a:prstGeom prst="rect">
            <a:avLst/>
          </a:prstGeom>
        </p:spPr>
        <p:txBody>
          <a:bodyPr wrap="square">
            <a:spAutoFit/>
          </a:bodyPr>
          <a:lstStyle/>
          <a:p>
            <a:r>
              <a:rPr lang="en-US" dirty="0"/>
              <a:t>https://piee.eb.mil/</a:t>
            </a:r>
          </a:p>
          <a:p>
            <a:r>
              <a:rPr lang="en-US" dirty="0"/>
              <a:t>This is the first screen you come to when you first log in.  </a:t>
            </a:r>
          </a:p>
          <a:p>
            <a:r>
              <a:rPr lang="en-US" dirty="0"/>
              <a:t>Click Accept</a:t>
            </a:r>
          </a:p>
        </p:txBody>
      </p:sp>
      <p:pic>
        <p:nvPicPr>
          <p:cNvPr id="12" name="Picture 11">
            <a:extLst>
              <a:ext uri="{FF2B5EF4-FFF2-40B4-BE49-F238E27FC236}">
                <a16:creationId xmlns:a16="http://schemas.microsoft.com/office/drawing/2014/main" id="{6AA184B0-A365-6A46-D57A-DB89057AFB4E}"/>
              </a:ext>
            </a:extLst>
          </p:cNvPr>
          <p:cNvPicPr>
            <a:picLocks noChangeAspect="1"/>
          </p:cNvPicPr>
          <p:nvPr/>
        </p:nvPicPr>
        <p:blipFill>
          <a:blip r:embed="rId3"/>
          <a:stretch>
            <a:fillRect/>
          </a:stretch>
        </p:blipFill>
        <p:spPr>
          <a:xfrm>
            <a:off x="457200" y="988828"/>
            <a:ext cx="8102009" cy="439208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fontScale="90000"/>
          </a:bodyPr>
          <a:lstStyle/>
          <a:p>
            <a:r>
              <a:rPr lang="en-US"/>
              <a:t>MyInvoice</a:t>
            </a:r>
          </a:p>
        </p:txBody>
      </p:sp>
      <p:sp>
        <p:nvSpPr>
          <p:cNvPr id="5" name="Date Placeholder 4"/>
          <p:cNvSpPr>
            <a:spLocks noGrp="1"/>
          </p:cNvSpPr>
          <p:nvPr>
            <p:ph type="dt" sz="half" idx="10"/>
          </p:nvPr>
        </p:nvSpPr>
        <p:spPr/>
        <p:txBody>
          <a:bodyPr/>
          <a:lstStyle/>
          <a:p>
            <a:fld id="{F282ED63-F903-49E3-90B1-C22521C242F8}" type="datetime1">
              <a:rPr lang="en-US" smtClean="0"/>
              <a:pPr/>
              <a:t>7/30/2024</a:t>
            </a:fld>
            <a:endParaRPr lang="en-US"/>
          </a:p>
        </p:txBody>
      </p:sp>
      <p:sp>
        <p:nvSpPr>
          <p:cNvPr id="6" name="Footer Placeholder 5"/>
          <p:cNvSpPr>
            <a:spLocks noGrp="1"/>
          </p:cNvSpPr>
          <p:nvPr>
            <p:ph type="ftr" sz="quarter" idx="11"/>
          </p:nvPr>
        </p:nvSpPr>
        <p:spPr/>
        <p:txBody>
          <a:bodyPr/>
          <a:lstStyle/>
          <a:p>
            <a:r>
              <a:rPr lang="en-US"/>
              <a:t>Integrity - Service - Innovation</a:t>
            </a:r>
          </a:p>
        </p:txBody>
      </p:sp>
      <p:sp>
        <p:nvSpPr>
          <p:cNvPr id="7" name="Slide Number Placeholder 6"/>
          <p:cNvSpPr>
            <a:spLocks noGrp="1"/>
          </p:cNvSpPr>
          <p:nvPr>
            <p:ph type="sldNum" sz="quarter" idx="12"/>
          </p:nvPr>
        </p:nvSpPr>
        <p:spPr/>
        <p:txBody>
          <a:bodyPr/>
          <a:lstStyle/>
          <a:p>
            <a:fld id="{ADB0A4B7-05AF-4F5F-8812-770AA6AFFD2E}" type="slidenum">
              <a:rPr lang="en-US" smtClean="0"/>
              <a:pPr/>
              <a:t>6</a:t>
            </a:fld>
            <a:endParaRPr lang="en-US"/>
          </a:p>
        </p:txBody>
      </p:sp>
      <p:sp>
        <p:nvSpPr>
          <p:cNvPr id="2" name="Rectangle 1"/>
          <p:cNvSpPr/>
          <p:nvPr/>
        </p:nvSpPr>
        <p:spPr>
          <a:xfrm>
            <a:off x="152400" y="5257800"/>
            <a:ext cx="7279758" cy="1200329"/>
          </a:xfrm>
          <a:prstGeom prst="rect">
            <a:avLst/>
          </a:prstGeom>
        </p:spPr>
        <p:txBody>
          <a:bodyPr wrap="square">
            <a:spAutoFit/>
          </a:bodyPr>
          <a:lstStyle/>
          <a:p>
            <a:r>
              <a:rPr lang="en-US" dirty="0"/>
              <a:t>If you are not a registered user for PIEEF, click on </a:t>
            </a:r>
            <a:r>
              <a:rPr lang="en-US" b="0" i="0" dirty="0">
                <a:solidFill>
                  <a:srgbClr val="000000"/>
                </a:solidFill>
                <a:effectLst/>
                <a:highlight>
                  <a:srgbClr val="FFFFFF"/>
                </a:highlight>
                <a:latin typeface="Roboto" panose="02000000000000000000" pitchFamily="2" charset="0"/>
              </a:rPr>
              <a:t>New to PIEE? </a:t>
            </a:r>
            <a:r>
              <a:rPr lang="en-US" b="0" i="0" u="none" strike="noStrike" dirty="0">
                <a:solidFill>
                  <a:srgbClr val="0D76BA"/>
                </a:solidFill>
                <a:effectLst/>
                <a:highlight>
                  <a:srgbClr val="FFFFFF"/>
                </a:highlight>
                <a:latin typeface="Roboto" panose="02000000000000000000" pitchFamily="2" charset="0"/>
                <a:hlinkClick r:id="rId3" tooltip="Get Started with PIEE (access key G)"/>
              </a:rPr>
              <a:t>Get Started with PIEE </a:t>
            </a:r>
            <a:r>
              <a:rPr lang="en-US" b="0" i="0" u="none" strike="noStrike" dirty="0">
                <a:solidFill>
                  <a:srgbClr val="0D76BA"/>
                </a:solidFill>
                <a:effectLst/>
                <a:highlight>
                  <a:srgbClr val="FFFFFF"/>
                </a:highlight>
                <a:latin typeface="Roboto" panose="02000000000000000000" pitchFamily="2" charset="0"/>
              </a:rPr>
              <a:t>; </a:t>
            </a:r>
            <a:r>
              <a:rPr lang="en-US" dirty="0"/>
              <a:t>complete the required information.</a:t>
            </a:r>
          </a:p>
          <a:p>
            <a:r>
              <a:rPr lang="en-US" dirty="0"/>
              <a:t>If you are a registered government user, click on Log in with CAC/PIV Card.</a:t>
            </a:r>
          </a:p>
          <a:p>
            <a:r>
              <a:rPr lang="en-US" dirty="0"/>
              <a:t>If you are a registered vendor user, input your User ID and password.</a:t>
            </a:r>
          </a:p>
        </p:txBody>
      </p:sp>
      <p:pic>
        <p:nvPicPr>
          <p:cNvPr id="8" name="Picture 7">
            <a:extLst>
              <a:ext uri="{FF2B5EF4-FFF2-40B4-BE49-F238E27FC236}">
                <a16:creationId xmlns:a16="http://schemas.microsoft.com/office/drawing/2014/main" id="{3782F7BF-E992-BDE9-893B-5FA234D8DE76}"/>
              </a:ext>
            </a:extLst>
          </p:cNvPr>
          <p:cNvPicPr>
            <a:picLocks noChangeAspect="1"/>
          </p:cNvPicPr>
          <p:nvPr/>
        </p:nvPicPr>
        <p:blipFill>
          <a:blip r:embed="rId4"/>
          <a:stretch>
            <a:fillRect/>
          </a:stretch>
        </p:blipFill>
        <p:spPr>
          <a:xfrm>
            <a:off x="0" y="1180213"/>
            <a:ext cx="8991600" cy="3964227"/>
          </a:xfrm>
          <a:prstGeom prst="rect">
            <a:avLst/>
          </a:prstGeom>
          <a:solidFill>
            <a:srgbClr val="FF0000"/>
          </a:solidFill>
        </p:spPr>
      </p:pic>
      <p:cxnSp>
        <p:nvCxnSpPr>
          <p:cNvPr id="11" name="Straight Arrow Connector 10">
            <a:extLst>
              <a:ext uri="{FF2B5EF4-FFF2-40B4-BE49-F238E27FC236}">
                <a16:creationId xmlns:a16="http://schemas.microsoft.com/office/drawing/2014/main" id="{268B336A-FB35-AC3F-D1B4-EA8BD247F659}"/>
              </a:ext>
            </a:extLst>
          </p:cNvPr>
          <p:cNvCxnSpPr/>
          <p:nvPr/>
        </p:nvCxnSpPr>
        <p:spPr>
          <a:xfrm flipH="1" flipV="1">
            <a:off x="6687879" y="4976037"/>
            <a:ext cx="1010093" cy="3721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34944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4EB91-54FF-5E9A-69B0-1462AFC05FA9}"/>
              </a:ext>
            </a:extLst>
          </p:cNvPr>
          <p:cNvSpPr>
            <a:spLocks noGrp="1"/>
          </p:cNvSpPr>
          <p:nvPr>
            <p:ph type="title"/>
          </p:nvPr>
        </p:nvSpPr>
        <p:spPr/>
        <p:txBody>
          <a:bodyPr>
            <a:normAutofit fontScale="90000"/>
          </a:bodyPr>
          <a:lstStyle/>
          <a:p>
            <a:r>
              <a:rPr lang="en-US" b="0" i="0" dirty="0">
                <a:solidFill>
                  <a:srgbClr val="000000"/>
                </a:solidFill>
                <a:effectLst/>
                <a:highlight>
                  <a:srgbClr val="FFFFFF"/>
                </a:highlight>
                <a:latin typeface="Roboto" panose="02000000000000000000" pitchFamily="2" charset="0"/>
              </a:rPr>
              <a:t>New to PIEE? </a:t>
            </a:r>
            <a:r>
              <a:rPr lang="en-US" b="0" i="0" u="none" strike="noStrike" dirty="0">
                <a:solidFill>
                  <a:srgbClr val="0D76BA"/>
                </a:solidFill>
                <a:effectLst/>
                <a:highlight>
                  <a:srgbClr val="FFFFFF"/>
                </a:highlight>
                <a:latin typeface="Roboto" panose="02000000000000000000" pitchFamily="2" charset="0"/>
                <a:hlinkClick r:id="rId2" tooltip="Get Started with PIEE (access key G)"/>
              </a:rPr>
              <a:t>Get Started with PIEE</a:t>
            </a:r>
            <a:r>
              <a:rPr lang="en-US" b="0" i="0" u="none" strike="noStrike" dirty="0">
                <a:solidFill>
                  <a:srgbClr val="0D76BA"/>
                </a:solidFill>
                <a:effectLst/>
                <a:highlight>
                  <a:srgbClr val="FFFFFF"/>
                </a:highlight>
                <a:latin typeface="Roboto" panose="02000000000000000000" pitchFamily="2" charset="0"/>
              </a:rPr>
              <a:t>; </a:t>
            </a:r>
            <a:r>
              <a:rPr lang="en-US" b="0" i="0" u="none" strike="noStrike" dirty="0">
                <a:solidFill>
                  <a:srgbClr val="FF0000"/>
                </a:solidFill>
                <a:effectLst/>
                <a:highlight>
                  <a:srgbClr val="FFFFFF"/>
                </a:highlight>
                <a:latin typeface="Roboto" panose="02000000000000000000" pitchFamily="2" charset="0"/>
              </a:rPr>
              <a:t>click on Register</a:t>
            </a:r>
            <a:endParaRPr lang="en-US" dirty="0">
              <a:solidFill>
                <a:srgbClr val="FF0000"/>
              </a:solidFill>
            </a:endParaRPr>
          </a:p>
        </p:txBody>
      </p:sp>
      <p:sp>
        <p:nvSpPr>
          <p:cNvPr id="5" name="Date Placeholder 4">
            <a:extLst>
              <a:ext uri="{FF2B5EF4-FFF2-40B4-BE49-F238E27FC236}">
                <a16:creationId xmlns:a16="http://schemas.microsoft.com/office/drawing/2014/main" id="{AA9CE314-DC41-F84C-FB03-088A16E69E2D}"/>
              </a:ext>
            </a:extLst>
          </p:cNvPr>
          <p:cNvSpPr>
            <a:spLocks noGrp="1"/>
          </p:cNvSpPr>
          <p:nvPr>
            <p:ph type="dt" sz="half" idx="10"/>
          </p:nvPr>
        </p:nvSpPr>
        <p:spPr/>
        <p:txBody>
          <a:bodyPr/>
          <a:lstStyle/>
          <a:p>
            <a:fld id="{F282ED63-F903-49E3-90B1-C22521C242F8}" type="datetime1">
              <a:rPr lang="en-US" smtClean="0"/>
              <a:pPr/>
              <a:t>7/30/2024</a:t>
            </a:fld>
            <a:endParaRPr lang="en-US"/>
          </a:p>
        </p:txBody>
      </p:sp>
      <p:sp>
        <p:nvSpPr>
          <p:cNvPr id="6" name="Footer Placeholder 5">
            <a:extLst>
              <a:ext uri="{FF2B5EF4-FFF2-40B4-BE49-F238E27FC236}">
                <a16:creationId xmlns:a16="http://schemas.microsoft.com/office/drawing/2014/main" id="{3B36BD1D-B894-2FB6-DCB3-5E4E24D7EEE1}"/>
              </a:ext>
            </a:extLst>
          </p:cNvPr>
          <p:cNvSpPr>
            <a:spLocks noGrp="1"/>
          </p:cNvSpPr>
          <p:nvPr>
            <p:ph type="ftr" sz="quarter" idx="11"/>
          </p:nvPr>
        </p:nvSpPr>
        <p:spPr>
          <a:xfrm>
            <a:off x="3124200" y="6134988"/>
            <a:ext cx="2895600" cy="595632"/>
          </a:xfrm>
        </p:spPr>
        <p:txBody>
          <a:bodyPr/>
          <a:lstStyle/>
          <a:p>
            <a:r>
              <a:rPr lang="en-US"/>
              <a:t>Integrity - Service - Innovation</a:t>
            </a:r>
          </a:p>
        </p:txBody>
      </p:sp>
      <p:sp>
        <p:nvSpPr>
          <p:cNvPr id="7" name="Slide Number Placeholder 6">
            <a:extLst>
              <a:ext uri="{FF2B5EF4-FFF2-40B4-BE49-F238E27FC236}">
                <a16:creationId xmlns:a16="http://schemas.microsoft.com/office/drawing/2014/main" id="{98A3B212-6DCF-9836-7610-C91540E46009}"/>
              </a:ext>
            </a:extLst>
          </p:cNvPr>
          <p:cNvSpPr>
            <a:spLocks noGrp="1"/>
          </p:cNvSpPr>
          <p:nvPr>
            <p:ph type="sldNum" sz="quarter" idx="12"/>
          </p:nvPr>
        </p:nvSpPr>
        <p:spPr/>
        <p:txBody>
          <a:bodyPr/>
          <a:lstStyle/>
          <a:p>
            <a:fld id="{ADB0A4B7-05AF-4F5F-8812-770AA6AFFD2E}" type="slidenum">
              <a:rPr lang="en-US" smtClean="0"/>
              <a:pPr/>
              <a:t>7</a:t>
            </a:fld>
            <a:endParaRPr lang="en-US"/>
          </a:p>
        </p:txBody>
      </p:sp>
      <p:pic>
        <p:nvPicPr>
          <p:cNvPr id="9" name="Picture 8">
            <a:extLst>
              <a:ext uri="{FF2B5EF4-FFF2-40B4-BE49-F238E27FC236}">
                <a16:creationId xmlns:a16="http://schemas.microsoft.com/office/drawing/2014/main" id="{D0C61A86-4119-607A-F264-28B91FA294FE}"/>
              </a:ext>
            </a:extLst>
          </p:cNvPr>
          <p:cNvPicPr>
            <a:picLocks noChangeAspect="1"/>
          </p:cNvPicPr>
          <p:nvPr/>
        </p:nvPicPr>
        <p:blipFill>
          <a:blip r:embed="rId3"/>
          <a:stretch>
            <a:fillRect/>
          </a:stretch>
        </p:blipFill>
        <p:spPr>
          <a:xfrm>
            <a:off x="74427" y="871870"/>
            <a:ext cx="8941981" cy="4529470"/>
          </a:xfrm>
          <a:prstGeom prst="rect">
            <a:avLst/>
          </a:prstGeom>
        </p:spPr>
      </p:pic>
      <p:cxnSp>
        <p:nvCxnSpPr>
          <p:cNvPr id="11" name="Straight Arrow Connector 10">
            <a:extLst>
              <a:ext uri="{FF2B5EF4-FFF2-40B4-BE49-F238E27FC236}">
                <a16:creationId xmlns:a16="http://schemas.microsoft.com/office/drawing/2014/main" id="{6A82FCDF-8C60-9482-4786-1A1EA2EAEA96}"/>
              </a:ext>
            </a:extLst>
          </p:cNvPr>
          <p:cNvCxnSpPr/>
          <p:nvPr/>
        </p:nvCxnSpPr>
        <p:spPr>
          <a:xfrm flipH="1" flipV="1">
            <a:off x="1297172" y="5401340"/>
            <a:ext cx="563526" cy="43593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37034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fontScale="90000"/>
          </a:bodyPr>
          <a:lstStyle/>
          <a:p>
            <a:r>
              <a:rPr lang="en-US"/>
              <a:t>MyInvoice</a:t>
            </a:r>
          </a:p>
        </p:txBody>
      </p:sp>
      <p:sp>
        <p:nvSpPr>
          <p:cNvPr id="5" name="Date Placeholder 4"/>
          <p:cNvSpPr>
            <a:spLocks noGrp="1"/>
          </p:cNvSpPr>
          <p:nvPr>
            <p:ph type="dt" sz="half" idx="10"/>
          </p:nvPr>
        </p:nvSpPr>
        <p:spPr/>
        <p:txBody>
          <a:bodyPr/>
          <a:lstStyle/>
          <a:p>
            <a:fld id="{F282ED63-F903-49E3-90B1-C22521C242F8}" type="datetime1">
              <a:rPr lang="en-US" smtClean="0"/>
              <a:pPr/>
              <a:t>7/30/2024</a:t>
            </a:fld>
            <a:endParaRPr lang="en-US"/>
          </a:p>
        </p:txBody>
      </p:sp>
      <p:sp>
        <p:nvSpPr>
          <p:cNvPr id="6" name="Footer Placeholder 5"/>
          <p:cNvSpPr>
            <a:spLocks noGrp="1"/>
          </p:cNvSpPr>
          <p:nvPr>
            <p:ph type="ftr" sz="quarter" idx="11"/>
          </p:nvPr>
        </p:nvSpPr>
        <p:spPr/>
        <p:txBody>
          <a:bodyPr/>
          <a:lstStyle/>
          <a:p>
            <a:r>
              <a:rPr lang="en-US"/>
              <a:t>Integrity - Service - Innovation</a:t>
            </a:r>
          </a:p>
        </p:txBody>
      </p:sp>
      <p:sp>
        <p:nvSpPr>
          <p:cNvPr id="7" name="Slide Number Placeholder 6"/>
          <p:cNvSpPr>
            <a:spLocks noGrp="1"/>
          </p:cNvSpPr>
          <p:nvPr>
            <p:ph type="sldNum" sz="quarter" idx="12"/>
          </p:nvPr>
        </p:nvSpPr>
        <p:spPr/>
        <p:txBody>
          <a:bodyPr/>
          <a:lstStyle/>
          <a:p>
            <a:fld id="{ADB0A4B7-05AF-4F5F-8812-770AA6AFFD2E}" type="slidenum">
              <a:rPr lang="en-US" smtClean="0"/>
              <a:pPr/>
              <a:t>8</a:t>
            </a:fld>
            <a:endParaRPr lang="en-US"/>
          </a:p>
        </p:txBody>
      </p:sp>
      <p:sp>
        <p:nvSpPr>
          <p:cNvPr id="3" name="Rectangle 2"/>
          <p:cNvSpPr/>
          <p:nvPr/>
        </p:nvSpPr>
        <p:spPr>
          <a:xfrm>
            <a:off x="5105400" y="1524000"/>
            <a:ext cx="1447800" cy="228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Rectangle 3"/>
          <p:cNvSpPr/>
          <p:nvPr/>
        </p:nvSpPr>
        <p:spPr>
          <a:xfrm>
            <a:off x="219202" y="5410200"/>
            <a:ext cx="6849737" cy="923330"/>
          </a:xfrm>
          <a:prstGeom prst="rect">
            <a:avLst/>
          </a:prstGeom>
        </p:spPr>
        <p:txBody>
          <a:bodyPr wrap="square">
            <a:spAutoFit/>
          </a:bodyPr>
          <a:lstStyle/>
          <a:p>
            <a:r>
              <a:rPr lang="en-US"/>
              <a:t>On this screen you can select:</a:t>
            </a:r>
          </a:p>
          <a:p>
            <a:r>
              <a:rPr lang="en-US" err="1"/>
              <a:t>myInvoice</a:t>
            </a:r>
            <a:r>
              <a:rPr lang="en-US"/>
              <a:t> where you can check the status of your invoice.</a:t>
            </a:r>
          </a:p>
          <a:p>
            <a:r>
              <a:rPr lang="en-US"/>
              <a:t>Click </a:t>
            </a:r>
            <a:r>
              <a:rPr lang="en-US" err="1"/>
              <a:t>myInvoice</a:t>
            </a:r>
            <a:r>
              <a:rPr lang="en-US"/>
              <a:t>.</a:t>
            </a:r>
          </a:p>
        </p:txBody>
      </p:sp>
      <p:pic>
        <p:nvPicPr>
          <p:cNvPr id="9" name="Picture 8">
            <a:extLst>
              <a:ext uri="{FF2B5EF4-FFF2-40B4-BE49-F238E27FC236}">
                <a16:creationId xmlns:a16="http://schemas.microsoft.com/office/drawing/2014/main" id="{5B88BA36-DE62-442C-E5B8-69CA94CB8B51}"/>
              </a:ext>
            </a:extLst>
          </p:cNvPr>
          <p:cNvPicPr>
            <a:picLocks noChangeAspect="1"/>
          </p:cNvPicPr>
          <p:nvPr/>
        </p:nvPicPr>
        <p:blipFill>
          <a:blip r:embed="rId3"/>
          <a:stretch>
            <a:fillRect/>
          </a:stretch>
        </p:blipFill>
        <p:spPr>
          <a:xfrm>
            <a:off x="219203" y="925032"/>
            <a:ext cx="8391398" cy="4408967"/>
          </a:xfrm>
          <a:prstGeom prst="rect">
            <a:avLst/>
          </a:prstGeom>
        </p:spPr>
      </p:pic>
    </p:spTree>
    <p:extLst>
      <p:ext uri="{BB962C8B-B14F-4D97-AF65-F5344CB8AC3E}">
        <p14:creationId xmlns:p14="http://schemas.microsoft.com/office/powerpoint/2010/main" val="16800871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a:t>MyInvoice</a:t>
            </a:r>
          </a:p>
        </p:txBody>
      </p:sp>
      <p:cxnSp>
        <p:nvCxnSpPr>
          <p:cNvPr id="8" name="Straight Arrow Connector 7"/>
          <p:cNvCxnSpPr/>
          <p:nvPr/>
        </p:nvCxnSpPr>
        <p:spPr>
          <a:xfrm flipH="1">
            <a:off x="1183758" y="838200"/>
            <a:ext cx="533400" cy="381000"/>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sp>
        <p:nvSpPr>
          <p:cNvPr id="11" name="Rectangle 10"/>
          <p:cNvSpPr/>
          <p:nvPr/>
        </p:nvSpPr>
        <p:spPr>
          <a:xfrm>
            <a:off x="5867400" y="1143000"/>
            <a:ext cx="1066800" cy="152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TextBox 2"/>
          <p:cNvSpPr txBox="1"/>
          <p:nvPr/>
        </p:nvSpPr>
        <p:spPr>
          <a:xfrm>
            <a:off x="381000" y="5638800"/>
            <a:ext cx="6324600" cy="381000"/>
          </a:xfrm>
          <a:prstGeom prst="rect">
            <a:avLst/>
          </a:prstGeom>
          <a:noFill/>
        </p:spPr>
        <p:txBody>
          <a:bodyPr wrap="square" rtlCol="0">
            <a:spAutoFit/>
          </a:bodyPr>
          <a:lstStyle/>
          <a:p>
            <a:r>
              <a:rPr lang="en-US"/>
              <a:t>Select Reports at the top of the screen</a:t>
            </a:r>
          </a:p>
        </p:txBody>
      </p:sp>
      <p:pic>
        <p:nvPicPr>
          <p:cNvPr id="5" name="Picture 4">
            <a:extLst>
              <a:ext uri="{FF2B5EF4-FFF2-40B4-BE49-F238E27FC236}">
                <a16:creationId xmlns:a16="http://schemas.microsoft.com/office/drawing/2014/main" id="{72AA13B4-2220-3D8F-E202-0B8E9AC95456}"/>
              </a:ext>
            </a:extLst>
          </p:cNvPr>
          <p:cNvPicPr>
            <a:picLocks noChangeAspect="1"/>
          </p:cNvPicPr>
          <p:nvPr/>
        </p:nvPicPr>
        <p:blipFill>
          <a:blip r:embed="rId3"/>
          <a:stretch>
            <a:fillRect/>
          </a:stretch>
        </p:blipFill>
        <p:spPr>
          <a:xfrm>
            <a:off x="0" y="1295399"/>
            <a:ext cx="8708065" cy="4191001"/>
          </a:xfrm>
          <a:prstGeom prst="rect">
            <a:avLst/>
          </a:prstGeom>
        </p:spPr>
      </p:pic>
    </p:spTree>
    <p:extLst>
      <p:ext uri="{BB962C8B-B14F-4D97-AF65-F5344CB8AC3E}">
        <p14:creationId xmlns:p14="http://schemas.microsoft.com/office/powerpoint/2010/main" val="915085397"/>
      </p:ext>
    </p:extLst>
  </p:cSld>
  <p:clrMapOvr>
    <a:masterClrMapping/>
  </p:clrMapOvr>
</p:sld>
</file>

<file path=ppt/theme/theme1.xml><?xml version="1.0" encoding="utf-8"?>
<a:theme xmlns:a="http://schemas.openxmlformats.org/drawingml/2006/main" name="DFAS PowerpointTEMPLATE 2011.pp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s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DFAS PowerpointTEMPLATE 2011.ppt</Template>
  <TotalTime>122</TotalTime>
  <Words>1532</Words>
  <Application>Microsoft Office PowerPoint</Application>
  <PresentationFormat>On-screen Show (4:3)</PresentationFormat>
  <Paragraphs>235</Paragraphs>
  <Slides>23</Slides>
  <Notes>18</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23</vt:i4>
      </vt:variant>
    </vt:vector>
  </HeadingPairs>
  <TitlesOfParts>
    <vt:vector size="32" baseType="lpstr">
      <vt:lpstr>Arial</vt:lpstr>
      <vt:lpstr>Calibri</vt:lpstr>
      <vt:lpstr>Roboto</vt:lpstr>
      <vt:lpstr>Times New Roman</vt:lpstr>
      <vt:lpstr>Wingdings</vt:lpstr>
      <vt:lpstr>Wingdings 2</vt:lpstr>
      <vt:lpstr>DFAS PowerpointTEMPLATE 2011.ppt</vt:lpstr>
      <vt:lpstr>Content Slides</vt:lpstr>
      <vt:lpstr>Last Slide</vt:lpstr>
      <vt:lpstr>MyInvoice  </vt:lpstr>
      <vt:lpstr>MyInvoice</vt:lpstr>
      <vt:lpstr>MyInvoice - Benefits</vt:lpstr>
      <vt:lpstr>Pay DoDAAC that update invoice status in MyInvoice</vt:lpstr>
      <vt:lpstr>MyInvoice</vt:lpstr>
      <vt:lpstr>MyInvoice</vt:lpstr>
      <vt:lpstr>New to PIEE? Get Started with PIEE; click on Register</vt:lpstr>
      <vt:lpstr>MyInvoice</vt:lpstr>
      <vt:lpstr>MyInvoice</vt:lpstr>
      <vt:lpstr>Reports – Vendor</vt:lpstr>
      <vt:lpstr>MyInvoice - Report</vt:lpstr>
      <vt:lpstr>MyInvoice</vt:lpstr>
      <vt:lpstr>Detail Report</vt:lpstr>
      <vt:lpstr>Detail report </vt:lpstr>
      <vt:lpstr>Detail report</vt:lpstr>
      <vt:lpstr>Email Assistance</vt:lpstr>
      <vt:lpstr>Downloading Results</vt:lpstr>
      <vt:lpstr>Information Menu</vt:lpstr>
      <vt:lpstr>Preferences Menu</vt:lpstr>
      <vt:lpstr>Paid Information Retention Timeframes</vt:lpstr>
      <vt:lpstr>MyInvoice - assistance</vt:lpstr>
      <vt:lpstr>MyInvoice - assistance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Title (2nd line if necessary)</dc:title>
  <dc:creator>MARY_SEAL</dc:creator>
  <cp:lastModifiedBy>Wilson, Michelle L CIV DFAS JAC (USA)</cp:lastModifiedBy>
  <cp:revision>12</cp:revision>
  <cp:lastPrinted>2019-05-08T13:04:59Z</cp:lastPrinted>
  <dcterms:created xsi:type="dcterms:W3CDTF">2014-11-18T14:23:08Z</dcterms:created>
  <dcterms:modified xsi:type="dcterms:W3CDTF">2024-07-30T11:32:04Z</dcterms:modified>
</cp:coreProperties>
</file>